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6510-6409-4427-B46E-AC5DBFCD3B5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F319-EFC0-4E3D-985F-FD4E491E3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9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6510-6409-4427-B46E-AC5DBFCD3B5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F319-EFC0-4E3D-985F-FD4E491E3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6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6510-6409-4427-B46E-AC5DBFCD3B5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F319-EFC0-4E3D-985F-FD4E491E3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6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6510-6409-4427-B46E-AC5DBFCD3B5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F319-EFC0-4E3D-985F-FD4E491E3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3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6510-6409-4427-B46E-AC5DBFCD3B5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F319-EFC0-4E3D-985F-FD4E491E3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19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6510-6409-4427-B46E-AC5DBFCD3B5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F319-EFC0-4E3D-985F-FD4E491E3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5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6510-6409-4427-B46E-AC5DBFCD3B5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F319-EFC0-4E3D-985F-FD4E491E3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01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6510-6409-4427-B46E-AC5DBFCD3B5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F319-EFC0-4E3D-985F-FD4E491E3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9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6510-6409-4427-B46E-AC5DBFCD3B5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F319-EFC0-4E3D-985F-FD4E491E3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3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6510-6409-4427-B46E-AC5DBFCD3B5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F319-EFC0-4E3D-985F-FD4E491E3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9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6510-6409-4427-B46E-AC5DBFCD3B5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F319-EFC0-4E3D-985F-FD4E491E3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66510-6409-4427-B46E-AC5DBFCD3B5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CF319-EFC0-4E3D-985F-FD4E491E3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56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26.png"/><Relationship Id="rId3" Type="http://schemas.openxmlformats.org/officeDocument/2006/relationships/image" Target="../media/image29.png"/><Relationship Id="rId7" Type="http://schemas.openxmlformats.org/officeDocument/2006/relationships/image" Target="../media/image32.png"/><Relationship Id="rId12" Type="http://schemas.openxmlformats.org/officeDocument/2006/relationships/image" Target="../media/image36.png"/><Relationship Id="rId2" Type="http://schemas.openxmlformats.org/officeDocument/2006/relationships/image" Target="../media/image3.png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35.png"/><Relationship Id="rId5" Type="http://schemas.openxmlformats.org/officeDocument/2006/relationships/image" Target="../media/image31.png"/><Relationship Id="rId15" Type="http://schemas.openxmlformats.org/officeDocument/2006/relationships/image" Target="../media/image25.png"/><Relationship Id="rId10" Type="http://schemas.openxmlformats.org/officeDocument/2006/relationships/image" Target="../media/image24.png"/><Relationship Id="rId4" Type="http://schemas.openxmlformats.org/officeDocument/2006/relationships/image" Target="../media/image30.png"/><Relationship Id="rId9" Type="http://schemas.openxmlformats.org/officeDocument/2006/relationships/image" Target="../media/image34.png"/><Relationship Id="rId14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36.png"/><Relationship Id="rId3" Type="http://schemas.openxmlformats.org/officeDocument/2006/relationships/image" Target="../media/image29.png"/><Relationship Id="rId7" Type="http://schemas.openxmlformats.org/officeDocument/2006/relationships/image" Target="../media/image39.png"/><Relationship Id="rId12" Type="http://schemas.openxmlformats.org/officeDocument/2006/relationships/image" Target="../media/image35.png"/><Relationship Id="rId17" Type="http://schemas.openxmlformats.org/officeDocument/2006/relationships/image" Target="../media/image42.png"/><Relationship Id="rId2" Type="http://schemas.openxmlformats.org/officeDocument/2006/relationships/image" Target="../media/image3.png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24.png"/><Relationship Id="rId5" Type="http://schemas.openxmlformats.org/officeDocument/2006/relationships/image" Target="../media/image31.png"/><Relationship Id="rId15" Type="http://schemas.openxmlformats.org/officeDocument/2006/relationships/image" Target="../media/image40.png"/><Relationship Id="rId10" Type="http://schemas.openxmlformats.org/officeDocument/2006/relationships/image" Target="../media/image34.png"/><Relationship Id="rId4" Type="http://schemas.openxmlformats.org/officeDocument/2006/relationships/image" Target="../media/image30.png"/><Relationship Id="rId9" Type="http://schemas.openxmlformats.org/officeDocument/2006/relationships/image" Target="../media/image33.png"/><Relationship Id="rId1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1"/>
          <p:cNvSpPr txBox="1"/>
          <p:nvPr/>
        </p:nvSpPr>
        <p:spPr>
          <a:xfrm>
            <a:off x="1710701" y="3159243"/>
            <a:ext cx="7257115" cy="6771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4400" b="1" spc="10" dirty="0">
                <a:solidFill>
                  <a:srgbClr val="FF0066"/>
                </a:solidFill>
                <a:latin typeface="Arial"/>
                <a:cs typeface="Arial"/>
              </a:rPr>
              <a:t>          8086 Microprocessor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3048001" y="4876800"/>
            <a:ext cx="6399957" cy="30316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sz="1970" spc="10" dirty="0">
                <a:latin typeface="Arial Black"/>
                <a:cs typeface="Arial Black"/>
              </a:rPr>
              <a:t>Assistant lecturer: Abdullah Thaier Abdalsatir</a:t>
            </a:r>
            <a:endParaRPr sz="1900" dirty="0">
              <a:latin typeface="Arial Black"/>
              <a:cs typeface="Arial Black"/>
            </a:endParaRPr>
          </a:p>
        </p:txBody>
      </p:sp>
      <p:pic>
        <p:nvPicPr>
          <p:cNvPr id="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89" y="426970"/>
            <a:ext cx="1972309" cy="16507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19140" y="796781"/>
            <a:ext cx="4419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rgbClr val="0070C0"/>
                </a:solidFill>
                <a:latin typeface="Bernard MT Condensed" pitchFamily="18" charset="0"/>
              </a:rPr>
              <a:t>Diyala</a:t>
            </a:r>
            <a:r>
              <a:rPr lang="en-US" dirty="0">
                <a:solidFill>
                  <a:srgbClr val="0070C0"/>
                </a:solidFill>
                <a:latin typeface="Bernard MT Condensed" pitchFamily="18" charset="0"/>
              </a:rPr>
              <a:t> university 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Bernard MT Condensed" pitchFamily="18" charset="0"/>
              </a:rPr>
              <a:t>College of engineering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Bernard MT Condensed" pitchFamily="18" charset="0"/>
              </a:rPr>
              <a:t>Department of computer engineering</a:t>
            </a:r>
          </a:p>
          <a:p>
            <a:endParaRPr lang="en-US" sz="10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284" y="339682"/>
            <a:ext cx="1676045" cy="1676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114800" y="239351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ernard MT Condensed" panose="02050806060905020404" pitchFamily="18" charset="0"/>
              </a:rPr>
              <a:t>Second stage</a:t>
            </a:r>
          </a:p>
        </p:txBody>
      </p:sp>
    </p:spTree>
    <p:extLst>
      <p:ext uri="{BB962C8B-B14F-4D97-AF65-F5344CB8AC3E}">
        <p14:creationId xmlns:p14="http://schemas.microsoft.com/office/powerpoint/2010/main" val="257425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79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87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2" y="134492"/>
            <a:ext cx="1880002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5040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 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3200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3863595" y="733680"/>
            <a:ext cx="3840795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4. String Manipulation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887" name="object 887"/>
          <p:cNvSpPr/>
          <p:nvPr/>
        </p:nvSpPr>
        <p:spPr>
          <a:xfrm>
            <a:off x="4811903" y="1140206"/>
            <a:ext cx="910132" cy="278892"/>
          </a:xfrm>
          <a:custGeom>
            <a:avLst/>
            <a:gdLst/>
            <a:ahLst/>
            <a:cxnLst/>
            <a:rect l="l" t="t" r="r" b="b"/>
            <a:pathLst>
              <a:path w="910132" h="278892">
                <a:moveTo>
                  <a:pt x="0" y="278892"/>
                </a:moveTo>
                <a:lnTo>
                  <a:pt x="0" y="0"/>
                </a:lnTo>
                <a:lnTo>
                  <a:pt x="910133" y="0"/>
                </a:lnTo>
                <a:lnTo>
                  <a:pt x="910133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3151886" y="1163448"/>
            <a:ext cx="5336461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Mnemonics: </a:t>
            </a:r>
            <a:r>
              <a:rPr b="1" spc="10" dirty="0">
                <a:solidFill>
                  <a:srgbClr val="FF0000"/>
                </a:solidFill>
                <a:latin typeface="Arial"/>
                <a:cs typeface="Arial"/>
              </a:rPr>
              <a:t>REP, MOVS, CMPS, SCAS, LODS, STOS</a:t>
            </a:r>
            <a:endParaRPr>
              <a:latin typeface="Arial"/>
              <a:cs typeface="Arial"/>
            </a:endParaRPr>
          </a:p>
        </p:txBody>
      </p:sp>
      <p:sp>
        <p:nvSpPr>
          <p:cNvPr id="888" name="object 888"/>
          <p:cNvSpPr/>
          <p:nvPr/>
        </p:nvSpPr>
        <p:spPr>
          <a:xfrm>
            <a:off x="2069592" y="2079067"/>
            <a:ext cx="3112642" cy="4120261"/>
          </a:xfrm>
          <a:custGeom>
            <a:avLst/>
            <a:gdLst/>
            <a:ahLst/>
            <a:cxnLst/>
            <a:rect l="l" t="t" r="r" b="b"/>
            <a:pathLst>
              <a:path w="3112642" h="4120261">
                <a:moveTo>
                  <a:pt x="0" y="4120261"/>
                </a:moveTo>
                <a:lnTo>
                  <a:pt x="0" y="0"/>
                </a:lnTo>
                <a:lnTo>
                  <a:pt x="3112642" y="0"/>
                </a:lnTo>
                <a:lnTo>
                  <a:pt x="3112642" y="4120261"/>
                </a:lnTo>
                <a:lnTo>
                  <a:pt x="0" y="4120261"/>
                </a:lnTo>
                <a:close/>
              </a:path>
            </a:pathLst>
          </a:custGeom>
          <a:solidFill>
            <a:srgbClr val="99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87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079067"/>
            <a:ext cx="3112642" cy="463601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2161033" y="2135934"/>
            <a:ext cx="53412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MOVS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76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542667"/>
            <a:ext cx="3112642" cy="425196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2161033" y="2561130"/>
            <a:ext cx="66524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MOVSB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77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967864"/>
            <a:ext cx="3112642" cy="262127"/>
          </a:xfrm>
          <a:prstGeom prst="rect">
            <a:avLst/>
          </a:prstGeom>
        </p:spPr>
      </p:pic>
      <p:pic>
        <p:nvPicPr>
          <p:cNvPr id="878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229992"/>
            <a:ext cx="3112642" cy="262127"/>
          </a:xfrm>
          <a:prstGeom prst="rect">
            <a:avLst/>
          </a:prstGeom>
        </p:spPr>
      </p:pic>
      <p:pic>
        <p:nvPicPr>
          <p:cNvPr id="879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492119"/>
            <a:ext cx="3112642" cy="262128"/>
          </a:xfrm>
          <a:prstGeom prst="rect">
            <a:avLst/>
          </a:prstGeom>
        </p:spPr>
      </p:pic>
      <p:pic>
        <p:nvPicPr>
          <p:cNvPr id="880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754196"/>
            <a:ext cx="3112642" cy="262432"/>
          </a:xfrm>
          <a:prstGeom prst="rect">
            <a:avLst/>
          </a:prstGeom>
        </p:spPr>
      </p:pic>
      <p:pic>
        <p:nvPicPr>
          <p:cNvPr id="881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016629"/>
            <a:ext cx="3112642" cy="262128"/>
          </a:xfrm>
          <a:prstGeom prst="rect">
            <a:avLst/>
          </a:prstGeom>
        </p:spPr>
      </p:pic>
      <p:pic>
        <p:nvPicPr>
          <p:cNvPr id="882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278757"/>
            <a:ext cx="3112642" cy="400812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2161033" y="4480100"/>
            <a:ext cx="70532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MOVSW</a:t>
            </a:r>
            <a:endParaRPr sz="1400">
              <a:latin typeface="Arial"/>
              <a:cs typeface="Arial"/>
            </a:endParaRPr>
          </a:p>
        </p:txBody>
      </p:sp>
      <p:sp>
        <p:nvSpPr>
          <p:cNvPr id="889" name="object 889"/>
          <p:cNvSpPr/>
          <p:nvPr/>
        </p:nvSpPr>
        <p:spPr>
          <a:xfrm>
            <a:off x="5194428" y="2079067"/>
            <a:ext cx="5017897" cy="4120261"/>
          </a:xfrm>
          <a:custGeom>
            <a:avLst/>
            <a:gdLst/>
            <a:ahLst/>
            <a:cxnLst/>
            <a:rect l="l" t="t" r="r" b="b"/>
            <a:pathLst>
              <a:path w="5017897" h="4120261">
                <a:moveTo>
                  <a:pt x="0" y="4120261"/>
                </a:moveTo>
                <a:lnTo>
                  <a:pt x="0" y="0"/>
                </a:lnTo>
                <a:lnTo>
                  <a:pt x="5017897" y="0"/>
                </a:lnTo>
                <a:lnTo>
                  <a:pt x="5017897" y="4120261"/>
                </a:lnTo>
                <a:lnTo>
                  <a:pt x="0" y="4120261"/>
                </a:lnTo>
                <a:close/>
              </a:path>
            </a:pathLst>
          </a:custGeom>
          <a:solidFill>
            <a:srgbClr val="99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883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2079067"/>
            <a:ext cx="5017897" cy="292913"/>
          </a:xfrm>
          <a:prstGeom prst="rect">
            <a:avLst/>
          </a:prstGeom>
        </p:spPr>
      </p:pic>
      <p:pic>
        <p:nvPicPr>
          <p:cNvPr id="884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2371979"/>
            <a:ext cx="5017897" cy="387096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5285867" y="2561130"/>
            <a:ext cx="189192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MA = (DS) x 16</a:t>
            </a:r>
            <a:r>
              <a:rPr sz="900" b="1" spc="10" dirty="0">
                <a:latin typeface="Arial"/>
                <a:cs typeface="Arial"/>
              </a:rPr>
              <a:t>10</a:t>
            </a:r>
            <a:r>
              <a:rPr sz="1400" b="1" spc="10" dirty="0">
                <a:latin typeface="Arial"/>
                <a:cs typeface="Arial"/>
              </a:rPr>
              <a:t> + (SI)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85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2759076"/>
            <a:ext cx="5017897" cy="213359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5285868" y="2774490"/>
            <a:ext cx="197682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MA</a:t>
            </a:r>
            <a:r>
              <a:rPr sz="900" b="1" spc="10" dirty="0">
                <a:latin typeface="Arial"/>
                <a:cs typeface="Arial"/>
              </a:rPr>
              <a:t>E</a:t>
            </a:r>
            <a:r>
              <a:rPr sz="1400" b="1" spc="10" dirty="0">
                <a:latin typeface="Arial"/>
                <a:cs typeface="Arial"/>
              </a:rPr>
              <a:t> = (ES) x 16</a:t>
            </a:r>
            <a:r>
              <a:rPr sz="900" b="1" spc="10" dirty="0">
                <a:latin typeface="Arial"/>
                <a:cs typeface="Arial"/>
              </a:rPr>
              <a:t>10</a:t>
            </a:r>
            <a:r>
              <a:rPr sz="1400" b="1" spc="10" dirty="0">
                <a:latin typeface="Arial"/>
                <a:cs typeface="Arial"/>
              </a:rPr>
              <a:t> + (DI)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86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2972434"/>
            <a:ext cx="5017897" cy="426720"/>
          </a:xfrm>
          <a:prstGeom prst="rect">
            <a:avLst/>
          </a:prstGeom>
        </p:spPr>
      </p:pic>
      <p:sp>
        <p:nvSpPr>
          <p:cNvPr id="12" name="text 1"/>
          <p:cNvSpPr txBox="1"/>
          <p:nvPr/>
        </p:nvSpPr>
        <p:spPr>
          <a:xfrm>
            <a:off x="5285868" y="3198162"/>
            <a:ext cx="112146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(MA</a:t>
            </a:r>
            <a:r>
              <a:rPr sz="900" b="1" spc="10" dirty="0">
                <a:latin typeface="Arial"/>
                <a:cs typeface="Arial"/>
              </a:rPr>
              <a:t>E</a:t>
            </a:r>
            <a:r>
              <a:rPr sz="1400" b="1" spc="10" dirty="0">
                <a:latin typeface="Arial"/>
                <a:cs typeface="Arial"/>
              </a:rPr>
              <a:t>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(MA)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3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3399104"/>
            <a:ext cx="5017897" cy="425500"/>
          </a:xfrm>
          <a:prstGeom prst="rect">
            <a:avLst/>
          </a:prstGeom>
        </p:spPr>
      </p:pic>
      <p:sp>
        <p:nvSpPr>
          <p:cNvPr id="14" name="text 1"/>
          <p:cNvSpPr txBox="1"/>
          <p:nvPr/>
        </p:nvSpPr>
        <p:spPr>
          <a:xfrm>
            <a:off x="5285868" y="3620310"/>
            <a:ext cx="364426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DF = 0, then (DI)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(DI) + 1; (SI)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(SI) + 1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5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3824605"/>
            <a:ext cx="5017897" cy="216408"/>
          </a:xfrm>
          <a:prstGeom prst="rect">
            <a:avLst/>
          </a:prstGeom>
        </p:spPr>
      </p:pic>
      <p:sp>
        <p:nvSpPr>
          <p:cNvPr id="16" name="text 1"/>
          <p:cNvSpPr txBox="1"/>
          <p:nvPr/>
        </p:nvSpPr>
        <p:spPr>
          <a:xfrm>
            <a:off x="5285868" y="3836972"/>
            <a:ext cx="355449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DF = 1, then (DI)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(DI) - 1; (SI)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(SI) - 1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7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4041013"/>
            <a:ext cx="5017897" cy="262128"/>
          </a:xfrm>
          <a:prstGeom prst="rect">
            <a:avLst/>
          </a:prstGeom>
        </p:spPr>
      </p:pic>
      <p:pic>
        <p:nvPicPr>
          <p:cNvPr id="890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4303141"/>
            <a:ext cx="5017897" cy="376428"/>
          </a:xfrm>
          <a:prstGeom prst="rect">
            <a:avLst/>
          </a:prstGeom>
        </p:spPr>
      </p:pic>
      <p:sp>
        <p:nvSpPr>
          <p:cNvPr id="18" name="text 1"/>
          <p:cNvSpPr txBox="1"/>
          <p:nvPr/>
        </p:nvSpPr>
        <p:spPr>
          <a:xfrm>
            <a:off x="5285867" y="4481624"/>
            <a:ext cx="189192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MA = (DS) x 16</a:t>
            </a:r>
            <a:r>
              <a:rPr sz="900" b="1" spc="10" dirty="0">
                <a:latin typeface="Arial"/>
                <a:cs typeface="Arial"/>
              </a:rPr>
              <a:t>10</a:t>
            </a:r>
            <a:r>
              <a:rPr sz="1400" b="1" spc="10" dirty="0">
                <a:latin typeface="Arial"/>
                <a:cs typeface="Arial"/>
              </a:rPr>
              <a:t> + (SI)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91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4679569"/>
            <a:ext cx="5017897" cy="213360"/>
          </a:xfrm>
          <a:prstGeom prst="rect">
            <a:avLst/>
          </a:prstGeom>
        </p:spPr>
      </p:pic>
      <p:sp>
        <p:nvSpPr>
          <p:cNvPr id="19" name="text 1"/>
          <p:cNvSpPr txBox="1"/>
          <p:nvPr/>
        </p:nvSpPr>
        <p:spPr>
          <a:xfrm>
            <a:off x="5285868" y="4694984"/>
            <a:ext cx="197682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MA</a:t>
            </a:r>
            <a:r>
              <a:rPr sz="900" b="1" spc="10" dirty="0">
                <a:latin typeface="Arial"/>
                <a:cs typeface="Arial"/>
              </a:rPr>
              <a:t>E</a:t>
            </a:r>
            <a:r>
              <a:rPr sz="1400" b="1" spc="10" dirty="0">
                <a:latin typeface="Arial"/>
                <a:cs typeface="Arial"/>
              </a:rPr>
              <a:t> = (ES) x 16</a:t>
            </a:r>
            <a:r>
              <a:rPr sz="900" b="1" spc="10" dirty="0">
                <a:latin typeface="Arial"/>
                <a:cs typeface="Arial"/>
              </a:rPr>
              <a:t>10</a:t>
            </a:r>
            <a:r>
              <a:rPr sz="1400" b="1" spc="10" dirty="0">
                <a:latin typeface="Arial"/>
                <a:cs typeface="Arial"/>
              </a:rPr>
              <a:t> + (DI)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92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4893006"/>
            <a:ext cx="5017897" cy="427025"/>
          </a:xfrm>
          <a:prstGeom prst="rect">
            <a:avLst/>
          </a:prstGeom>
        </p:spPr>
      </p:pic>
      <p:sp>
        <p:nvSpPr>
          <p:cNvPr id="20" name="text 1"/>
          <p:cNvSpPr txBox="1"/>
          <p:nvPr/>
        </p:nvSpPr>
        <p:spPr>
          <a:xfrm>
            <a:off x="5285867" y="5118656"/>
            <a:ext cx="264630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(MA</a:t>
            </a:r>
            <a:r>
              <a:rPr sz="900" b="1" spc="10" dirty="0">
                <a:latin typeface="Arial"/>
                <a:cs typeface="Arial"/>
              </a:rPr>
              <a:t>E</a:t>
            </a:r>
            <a:r>
              <a:rPr sz="1400" b="1" spc="10" dirty="0">
                <a:latin typeface="Arial"/>
                <a:cs typeface="Arial"/>
              </a:rPr>
              <a:t> ; MA</a:t>
            </a:r>
            <a:r>
              <a:rPr sz="900" b="1" spc="10" dirty="0">
                <a:latin typeface="Arial"/>
                <a:cs typeface="Arial"/>
              </a:rPr>
              <a:t>E</a:t>
            </a:r>
            <a:r>
              <a:rPr sz="1400" b="1" spc="10" dirty="0">
                <a:latin typeface="Arial"/>
                <a:cs typeface="Arial"/>
              </a:rPr>
              <a:t> + 1)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(MA; MA + 1)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93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5319979"/>
            <a:ext cx="5017897" cy="425196"/>
          </a:xfrm>
          <a:prstGeom prst="rect">
            <a:avLst/>
          </a:prstGeom>
        </p:spPr>
      </p:pic>
      <p:sp>
        <p:nvSpPr>
          <p:cNvPr id="21" name="text 1"/>
          <p:cNvSpPr txBox="1"/>
          <p:nvPr/>
        </p:nvSpPr>
        <p:spPr>
          <a:xfrm>
            <a:off x="5285868" y="5545706"/>
            <a:ext cx="364426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DF = 0, then (DI)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(DI) + 2; (SI)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(SI) + 2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94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5745175"/>
            <a:ext cx="5017897" cy="213360"/>
          </a:xfrm>
          <a:prstGeom prst="rect">
            <a:avLst/>
          </a:prstGeom>
        </p:spPr>
      </p:pic>
      <p:sp>
        <p:nvSpPr>
          <p:cNvPr id="22" name="text 1"/>
          <p:cNvSpPr txBox="1"/>
          <p:nvPr/>
        </p:nvSpPr>
        <p:spPr>
          <a:xfrm>
            <a:off x="5285868" y="5759066"/>
            <a:ext cx="355449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DF = 1, then (DI)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(DI) - 2; (SI)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(SI) - 2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890"/>
          <p:cNvSpPr/>
          <p:nvPr/>
        </p:nvSpPr>
        <p:spPr>
          <a:xfrm>
            <a:off x="2057400" y="2066799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891"/>
          <p:cNvSpPr/>
          <p:nvPr/>
        </p:nvSpPr>
        <p:spPr>
          <a:xfrm>
            <a:off x="2057400" y="2066799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892"/>
          <p:cNvSpPr/>
          <p:nvPr/>
        </p:nvSpPr>
        <p:spPr>
          <a:xfrm>
            <a:off x="2069592" y="2066799"/>
            <a:ext cx="3112642" cy="12191"/>
          </a:xfrm>
          <a:custGeom>
            <a:avLst/>
            <a:gdLst/>
            <a:ahLst/>
            <a:cxnLst/>
            <a:rect l="l" t="t" r="r" b="b"/>
            <a:pathLst>
              <a:path w="3112642" h="12191">
                <a:moveTo>
                  <a:pt x="0" y="12192"/>
                </a:moveTo>
                <a:lnTo>
                  <a:pt x="0" y="0"/>
                </a:lnTo>
                <a:lnTo>
                  <a:pt x="3112642" y="0"/>
                </a:lnTo>
                <a:lnTo>
                  <a:pt x="311264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893"/>
          <p:cNvSpPr/>
          <p:nvPr/>
        </p:nvSpPr>
        <p:spPr>
          <a:xfrm>
            <a:off x="5182234" y="2066799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894"/>
          <p:cNvSpPr/>
          <p:nvPr/>
        </p:nvSpPr>
        <p:spPr>
          <a:xfrm>
            <a:off x="5194428" y="2066799"/>
            <a:ext cx="5017897" cy="12191"/>
          </a:xfrm>
          <a:custGeom>
            <a:avLst/>
            <a:gdLst/>
            <a:ahLst/>
            <a:cxnLst/>
            <a:rect l="l" t="t" r="r" b="b"/>
            <a:pathLst>
              <a:path w="5017897" h="12191">
                <a:moveTo>
                  <a:pt x="0" y="12192"/>
                </a:moveTo>
                <a:lnTo>
                  <a:pt x="0" y="0"/>
                </a:lnTo>
                <a:lnTo>
                  <a:pt x="5017897" y="0"/>
                </a:lnTo>
                <a:lnTo>
                  <a:pt x="5017897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10212324" y="2066799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10212324" y="2066799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2057400" y="2079067"/>
            <a:ext cx="12192" cy="4120261"/>
          </a:xfrm>
          <a:custGeom>
            <a:avLst/>
            <a:gdLst/>
            <a:ahLst/>
            <a:cxnLst/>
            <a:rect l="l" t="t" r="r" b="b"/>
            <a:pathLst>
              <a:path w="12192" h="4120261">
                <a:moveTo>
                  <a:pt x="0" y="4120261"/>
                </a:moveTo>
                <a:lnTo>
                  <a:pt x="0" y="0"/>
                </a:lnTo>
                <a:lnTo>
                  <a:pt x="12192" y="0"/>
                </a:lnTo>
                <a:lnTo>
                  <a:pt x="12192" y="4120261"/>
                </a:lnTo>
                <a:lnTo>
                  <a:pt x="0" y="41202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2057400" y="6199327"/>
            <a:ext cx="3124834" cy="38100"/>
          </a:xfrm>
          <a:custGeom>
            <a:avLst/>
            <a:gdLst/>
            <a:ahLst/>
            <a:cxnLst/>
            <a:rect l="l" t="t" r="r" b="b"/>
            <a:pathLst>
              <a:path w="3124834" h="38100">
                <a:moveTo>
                  <a:pt x="0" y="38100"/>
                </a:moveTo>
                <a:lnTo>
                  <a:pt x="0" y="0"/>
                </a:lnTo>
                <a:lnTo>
                  <a:pt x="3124834" y="0"/>
                </a:lnTo>
                <a:lnTo>
                  <a:pt x="3124834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5182234" y="2079067"/>
            <a:ext cx="12192" cy="4120261"/>
          </a:xfrm>
          <a:custGeom>
            <a:avLst/>
            <a:gdLst/>
            <a:ahLst/>
            <a:cxnLst/>
            <a:rect l="l" t="t" r="r" b="b"/>
            <a:pathLst>
              <a:path w="12192" h="4120261">
                <a:moveTo>
                  <a:pt x="0" y="4120261"/>
                </a:moveTo>
                <a:lnTo>
                  <a:pt x="0" y="0"/>
                </a:lnTo>
                <a:lnTo>
                  <a:pt x="12192" y="0"/>
                </a:lnTo>
                <a:lnTo>
                  <a:pt x="12192" y="4120261"/>
                </a:lnTo>
                <a:lnTo>
                  <a:pt x="0" y="41202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5182234" y="619932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38100"/>
                </a:moveTo>
                <a:lnTo>
                  <a:pt x="0" y="0"/>
                </a:lnTo>
                <a:lnTo>
                  <a:pt x="38100" y="0"/>
                </a:lnTo>
                <a:lnTo>
                  <a:pt x="3810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5220335" y="6199327"/>
            <a:ext cx="4991989" cy="38100"/>
          </a:xfrm>
          <a:custGeom>
            <a:avLst/>
            <a:gdLst/>
            <a:ahLst/>
            <a:cxnLst/>
            <a:rect l="l" t="t" r="r" b="b"/>
            <a:pathLst>
              <a:path w="4991989" h="38100">
                <a:moveTo>
                  <a:pt x="0" y="38100"/>
                </a:moveTo>
                <a:lnTo>
                  <a:pt x="0" y="0"/>
                </a:lnTo>
                <a:lnTo>
                  <a:pt x="4991990" y="0"/>
                </a:lnTo>
                <a:lnTo>
                  <a:pt x="499199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10212324" y="2079067"/>
            <a:ext cx="12192" cy="4120261"/>
          </a:xfrm>
          <a:custGeom>
            <a:avLst/>
            <a:gdLst/>
            <a:ahLst/>
            <a:cxnLst/>
            <a:rect l="l" t="t" r="r" b="b"/>
            <a:pathLst>
              <a:path w="12192" h="4120261">
                <a:moveTo>
                  <a:pt x="0" y="4120261"/>
                </a:moveTo>
                <a:lnTo>
                  <a:pt x="0" y="0"/>
                </a:lnTo>
                <a:lnTo>
                  <a:pt x="12192" y="0"/>
                </a:lnTo>
                <a:lnTo>
                  <a:pt x="12192" y="4120261"/>
                </a:lnTo>
                <a:lnTo>
                  <a:pt x="0" y="41202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10212324" y="6199327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9948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80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895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2" y="134492"/>
            <a:ext cx="1880002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5040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 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3200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3863595" y="733680"/>
            <a:ext cx="3840795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4. String Manipulation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904" name="object 904"/>
          <p:cNvSpPr/>
          <p:nvPr/>
        </p:nvSpPr>
        <p:spPr>
          <a:xfrm>
            <a:off x="5741797" y="1140206"/>
            <a:ext cx="874776" cy="278892"/>
          </a:xfrm>
          <a:custGeom>
            <a:avLst/>
            <a:gdLst/>
            <a:ahLst/>
            <a:cxnLst/>
            <a:rect l="l" t="t" r="r" b="b"/>
            <a:pathLst>
              <a:path w="874776" h="278892">
                <a:moveTo>
                  <a:pt x="0" y="278892"/>
                </a:moveTo>
                <a:lnTo>
                  <a:pt x="0" y="0"/>
                </a:lnTo>
                <a:lnTo>
                  <a:pt x="874776" y="0"/>
                </a:lnTo>
                <a:lnTo>
                  <a:pt x="874776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3151886" y="1163448"/>
            <a:ext cx="5336461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Mnemonics: </a:t>
            </a:r>
            <a:r>
              <a:rPr b="1" spc="10" dirty="0">
                <a:solidFill>
                  <a:srgbClr val="FF0000"/>
                </a:solidFill>
                <a:latin typeface="Arial"/>
                <a:cs typeface="Arial"/>
              </a:rPr>
              <a:t>REP, MOVS, CMPS, SCAS, LODS, STOS</a:t>
            </a:r>
            <a:endParaRPr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078860" y="1693593"/>
            <a:ext cx="340061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Compare two string byte or string word</a:t>
            </a:r>
            <a:endParaRPr sz="1400">
              <a:latin typeface="Arial"/>
              <a:cs typeface="Arial"/>
            </a:endParaRPr>
          </a:p>
        </p:txBody>
      </p:sp>
      <p:sp>
        <p:nvSpPr>
          <p:cNvPr id="905" name="object 905"/>
          <p:cNvSpPr/>
          <p:nvPr/>
        </p:nvSpPr>
        <p:spPr>
          <a:xfrm>
            <a:off x="2069592" y="2079066"/>
            <a:ext cx="3112642" cy="4121784"/>
          </a:xfrm>
          <a:custGeom>
            <a:avLst/>
            <a:gdLst/>
            <a:ahLst/>
            <a:cxnLst/>
            <a:rect l="l" t="t" r="r" b="b"/>
            <a:pathLst>
              <a:path w="3112642" h="4121784">
                <a:moveTo>
                  <a:pt x="0" y="4121785"/>
                </a:moveTo>
                <a:lnTo>
                  <a:pt x="0" y="0"/>
                </a:lnTo>
                <a:lnTo>
                  <a:pt x="3112642" y="0"/>
                </a:lnTo>
                <a:lnTo>
                  <a:pt x="3112642" y="4121785"/>
                </a:lnTo>
                <a:lnTo>
                  <a:pt x="0" y="4121785"/>
                </a:lnTo>
                <a:close/>
              </a:path>
            </a:pathLst>
          </a:custGeom>
          <a:solidFill>
            <a:srgbClr val="99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896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079067"/>
            <a:ext cx="3112642" cy="463601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2161033" y="2135934"/>
            <a:ext cx="52450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CMPS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97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542667"/>
            <a:ext cx="3112642" cy="425196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2161033" y="2561130"/>
            <a:ext cx="65562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CMPSB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98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967864"/>
            <a:ext cx="3112642" cy="262127"/>
          </a:xfrm>
          <a:prstGeom prst="rect">
            <a:avLst/>
          </a:prstGeom>
        </p:spPr>
      </p:pic>
      <p:pic>
        <p:nvPicPr>
          <p:cNvPr id="899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229992"/>
            <a:ext cx="3112642" cy="262127"/>
          </a:xfrm>
          <a:prstGeom prst="rect">
            <a:avLst/>
          </a:prstGeom>
        </p:spPr>
      </p:pic>
      <p:pic>
        <p:nvPicPr>
          <p:cNvPr id="900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492119"/>
            <a:ext cx="3112642" cy="262128"/>
          </a:xfrm>
          <a:prstGeom prst="rect">
            <a:avLst/>
          </a:prstGeom>
        </p:spPr>
      </p:pic>
      <p:pic>
        <p:nvPicPr>
          <p:cNvPr id="901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754196"/>
            <a:ext cx="3112642" cy="282244"/>
          </a:xfrm>
          <a:prstGeom prst="rect">
            <a:avLst/>
          </a:prstGeom>
        </p:spPr>
      </p:pic>
      <p:pic>
        <p:nvPicPr>
          <p:cNvPr id="902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036440"/>
            <a:ext cx="3112642" cy="216408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2161033" y="4054904"/>
            <a:ext cx="69570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CMPSW</a:t>
            </a:r>
            <a:endParaRPr sz="1400">
              <a:latin typeface="Arial"/>
              <a:cs typeface="Arial"/>
            </a:endParaRPr>
          </a:p>
        </p:txBody>
      </p:sp>
      <p:sp>
        <p:nvSpPr>
          <p:cNvPr id="906" name="object 906"/>
          <p:cNvSpPr/>
          <p:nvPr/>
        </p:nvSpPr>
        <p:spPr>
          <a:xfrm>
            <a:off x="5194428" y="2079066"/>
            <a:ext cx="5017897" cy="4121784"/>
          </a:xfrm>
          <a:custGeom>
            <a:avLst/>
            <a:gdLst/>
            <a:ahLst/>
            <a:cxnLst/>
            <a:rect l="l" t="t" r="r" b="b"/>
            <a:pathLst>
              <a:path w="5017897" h="4121784">
                <a:moveTo>
                  <a:pt x="0" y="4121785"/>
                </a:moveTo>
                <a:lnTo>
                  <a:pt x="0" y="0"/>
                </a:lnTo>
                <a:lnTo>
                  <a:pt x="5017897" y="0"/>
                </a:lnTo>
                <a:lnTo>
                  <a:pt x="5017897" y="4121785"/>
                </a:lnTo>
                <a:lnTo>
                  <a:pt x="0" y="4121785"/>
                </a:lnTo>
                <a:close/>
              </a:path>
            </a:pathLst>
          </a:custGeom>
          <a:solidFill>
            <a:srgbClr val="99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903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2079066"/>
            <a:ext cx="5017897" cy="294436"/>
          </a:xfrm>
          <a:prstGeom prst="rect">
            <a:avLst/>
          </a:prstGeom>
        </p:spPr>
      </p:pic>
      <p:pic>
        <p:nvPicPr>
          <p:cNvPr id="11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2373503"/>
            <a:ext cx="5017897" cy="385572"/>
          </a:xfrm>
          <a:prstGeom prst="rect">
            <a:avLst/>
          </a:prstGeom>
        </p:spPr>
      </p:pic>
      <p:sp>
        <p:nvSpPr>
          <p:cNvPr id="12" name="text 1"/>
          <p:cNvSpPr txBox="1"/>
          <p:nvPr/>
        </p:nvSpPr>
        <p:spPr>
          <a:xfrm>
            <a:off x="5285867" y="2561130"/>
            <a:ext cx="189192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MA = (DS) x 16</a:t>
            </a:r>
            <a:r>
              <a:rPr sz="900" b="1" spc="10" dirty="0">
                <a:latin typeface="Arial"/>
                <a:cs typeface="Arial"/>
              </a:rPr>
              <a:t>10</a:t>
            </a:r>
            <a:r>
              <a:rPr sz="1400" b="1" spc="10" dirty="0">
                <a:latin typeface="Arial"/>
                <a:cs typeface="Arial"/>
              </a:rPr>
              <a:t> + (SI)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3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2759076"/>
            <a:ext cx="5017897" cy="213359"/>
          </a:xfrm>
          <a:prstGeom prst="rect">
            <a:avLst/>
          </a:prstGeom>
        </p:spPr>
      </p:pic>
      <p:sp>
        <p:nvSpPr>
          <p:cNvPr id="14" name="text 1"/>
          <p:cNvSpPr txBox="1"/>
          <p:nvPr/>
        </p:nvSpPr>
        <p:spPr>
          <a:xfrm>
            <a:off x="5285868" y="2774490"/>
            <a:ext cx="197682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MA</a:t>
            </a:r>
            <a:r>
              <a:rPr sz="900" b="1" spc="10" dirty="0">
                <a:latin typeface="Arial"/>
                <a:cs typeface="Arial"/>
              </a:rPr>
              <a:t>E</a:t>
            </a:r>
            <a:r>
              <a:rPr sz="1400" b="1" spc="10" dirty="0">
                <a:latin typeface="Arial"/>
                <a:cs typeface="Arial"/>
              </a:rPr>
              <a:t> = (ES) x 16</a:t>
            </a:r>
            <a:r>
              <a:rPr sz="900" b="1" spc="10" dirty="0">
                <a:latin typeface="Arial"/>
                <a:cs typeface="Arial"/>
              </a:rPr>
              <a:t>10</a:t>
            </a:r>
            <a:r>
              <a:rPr sz="1400" b="1" spc="10" dirty="0">
                <a:latin typeface="Arial"/>
                <a:cs typeface="Arial"/>
              </a:rPr>
              <a:t> + (DI)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5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2972434"/>
            <a:ext cx="5017897" cy="426720"/>
          </a:xfrm>
          <a:prstGeom prst="rect">
            <a:avLst/>
          </a:prstGeom>
        </p:spPr>
      </p:pic>
      <p:sp>
        <p:nvSpPr>
          <p:cNvPr id="16" name="text 1"/>
          <p:cNvSpPr txBox="1"/>
          <p:nvPr/>
        </p:nvSpPr>
        <p:spPr>
          <a:xfrm>
            <a:off x="5285867" y="3198162"/>
            <a:ext cx="180947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Modify flags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(MA) -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7446011" y="3198162"/>
            <a:ext cx="48090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(MA</a:t>
            </a:r>
            <a:r>
              <a:rPr sz="900" b="1" spc="10" dirty="0">
                <a:latin typeface="Arial"/>
                <a:cs typeface="Arial"/>
              </a:rPr>
              <a:t>E</a:t>
            </a:r>
            <a:r>
              <a:rPr sz="1400" b="1" spc="10" dirty="0"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07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3399104"/>
            <a:ext cx="5017897" cy="427024"/>
          </a:xfrm>
          <a:prstGeom prst="rect">
            <a:avLst/>
          </a:prstGeom>
        </p:spPr>
      </p:pic>
      <p:sp>
        <p:nvSpPr>
          <p:cNvPr id="18" name="text 1"/>
          <p:cNvSpPr txBox="1"/>
          <p:nvPr/>
        </p:nvSpPr>
        <p:spPr>
          <a:xfrm>
            <a:off x="5285867" y="3626406"/>
            <a:ext cx="362952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(MA) &gt; (MA</a:t>
            </a:r>
            <a:r>
              <a:rPr sz="900" b="1" spc="10" dirty="0">
                <a:latin typeface="Arial"/>
                <a:cs typeface="Arial"/>
              </a:rPr>
              <a:t>E</a:t>
            </a:r>
            <a:r>
              <a:rPr sz="1400" b="1" spc="10" dirty="0">
                <a:latin typeface="Arial"/>
                <a:cs typeface="Arial"/>
              </a:rPr>
              <a:t>), then CF = 0; ZF = 0; SF = 0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08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3826129"/>
            <a:ext cx="5017897" cy="213360"/>
          </a:xfrm>
          <a:prstGeom prst="rect">
            <a:avLst/>
          </a:prstGeom>
        </p:spPr>
      </p:pic>
      <p:sp>
        <p:nvSpPr>
          <p:cNvPr id="19" name="text 1"/>
          <p:cNvSpPr txBox="1"/>
          <p:nvPr/>
        </p:nvSpPr>
        <p:spPr>
          <a:xfrm>
            <a:off x="5285867" y="3841544"/>
            <a:ext cx="362952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(MA) &lt; (MA</a:t>
            </a:r>
            <a:r>
              <a:rPr sz="900" b="1" spc="10" dirty="0">
                <a:latin typeface="Arial"/>
                <a:cs typeface="Arial"/>
              </a:rPr>
              <a:t>E</a:t>
            </a:r>
            <a:r>
              <a:rPr sz="1400" b="1" spc="10" dirty="0">
                <a:latin typeface="Arial"/>
                <a:cs typeface="Arial"/>
              </a:rPr>
              <a:t>), then CF = 1; ZF = 0; SF = 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09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4039489"/>
            <a:ext cx="5017897" cy="213360"/>
          </a:xfrm>
          <a:prstGeom prst="rect">
            <a:avLst/>
          </a:prstGeom>
        </p:spPr>
      </p:pic>
      <p:sp>
        <p:nvSpPr>
          <p:cNvPr id="20" name="text 1"/>
          <p:cNvSpPr txBox="1"/>
          <p:nvPr/>
        </p:nvSpPr>
        <p:spPr>
          <a:xfrm>
            <a:off x="5285867" y="4054904"/>
            <a:ext cx="362952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(MA) = (MA</a:t>
            </a:r>
            <a:r>
              <a:rPr sz="900" b="1" spc="10" dirty="0">
                <a:latin typeface="Arial"/>
                <a:cs typeface="Arial"/>
              </a:rPr>
              <a:t>E</a:t>
            </a:r>
            <a:r>
              <a:rPr sz="1400" b="1" spc="10" dirty="0">
                <a:latin typeface="Arial"/>
                <a:cs typeface="Arial"/>
              </a:rPr>
              <a:t>), then CF = 0; ZF = 1; SF = 0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10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4252849"/>
            <a:ext cx="5017897" cy="423672"/>
          </a:xfrm>
          <a:prstGeom prst="rect">
            <a:avLst/>
          </a:prstGeom>
        </p:spPr>
      </p:pic>
      <p:sp>
        <p:nvSpPr>
          <p:cNvPr id="21" name="text 1"/>
          <p:cNvSpPr txBox="1"/>
          <p:nvPr/>
        </p:nvSpPr>
        <p:spPr>
          <a:xfrm>
            <a:off x="5285867" y="4472480"/>
            <a:ext cx="159242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For byte operation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11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868" y="4639945"/>
            <a:ext cx="1848865" cy="21336"/>
          </a:xfrm>
          <a:prstGeom prst="rect">
            <a:avLst/>
          </a:prstGeom>
        </p:spPr>
      </p:pic>
      <p:pic>
        <p:nvPicPr>
          <p:cNvPr id="912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4676521"/>
            <a:ext cx="5017897" cy="214884"/>
          </a:xfrm>
          <a:prstGeom prst="rect">
            <a:avLst/>
          </a:prstGeom>
        </p:spPr>
      </p:pic>
      <p:sp>
        <p:nvSpPr>
          <p:cNvPr id="22" name="text 1"/>
          <p:cNvSpPr txBox="1"/>
          <p:nvPr/>
        </p:nvSpPr>
        <p:spPr>
          <a:xfrm>
            <a:off x="5285868" y="4691936"/>
            <a:ext cx="364426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DF = 0, then (DI)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(DI) + 1; (SI)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(SI) + 1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13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4891405"/>
            <a:ext cx="5017897" cy="213360"/>
          </a:xfrm>
          <a:prstGeom prst="rect">
            <a:avLst/>
          </a:prstGeom>
        </p:spPr>
      </p:pic>
      <p:sp>
        <p:nvSpPr>
          <p:cNvPr id="23" name="text 1"/>
          <p:cNvSpPr txBox="1"/>
          <p:nvPr/>
        </p:nvSpPr>
        <p:spPr>
          <a:xfrm>
            <a:off x="5285868" y="4905296"/>
            <a:ext cx="355449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DF = 1, then (DI)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(DI) - 1; (SI)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(SI) - 1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14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5104765"/>
            <a:ext cx="5017897" cy="210312"/>
          </a:xfrm>
          <a:prstGeom prst="rect">
            <a:avLst/>
          </a:prstGeom>
        </p:spPr>
      </p:pic>
      <p:pic>
        <p:nvPicPr>
          <p:cNvPr id="915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5315154"/>
            <a:ext cx="5017897" cy="215189"/>
          </a:xfrm>
          <a:prstGeom prst="rect">
            <a:avLst/>
          </a:prstGeom>
        </p:spPr>
      </p:pic>
      <p:sp>
        <p:nvSpPr>
          <p:cNvPr id="24" name="text 1"/>
          <p:cNvSpPr txBox="1"/>
          <p:nvPr/>
        </p:nvSpPr>
        <p:spPr>
          <a:xfrm>
            <a:off x="5285867" y="5324777"/>
            <a:ext cx="165333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For word operation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16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867" y="5492242"/>
            <a:ext cx="1918970" cy="21336"/>
          </a:xfrm>
          <a:prstGeom prst="rect">
            <a:avLst/>
          </a:prstGeom>
        </p:spPr>
      </p:pic>
      <p:pic>
        <p:nvPicPr>
          <p:cNvPr id="917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5530291"/>
            <a:ext cx="5017897" cy="214884"/>
          </a:xfrm>
          <a:prstGeom prst="rect">
            <a:avLst/>
          </a:prstGeom>
        </p:spPr>
      </p:pic>
      <p:sp>
        <p:nvSpPr>
          <p:cNvPr id="25" name="text 1"/>
          <p:cNvSpPr txBox="1"/>
          <p:nvPr/>
        </p:nvSpPr>
        <p:spPr>
          <a:xfrm>
            <a:off x="5285868" y="5545706"/>
            <a:ext cx="364426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DF = 0, then (DI)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(DI) + 2; (SI)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(SI) + 2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18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5745175"/>
            <a:ext cx="5017897" cy="213360"/>
          </a:xfrm>
          <a:prstGeom prst="rect">
            <a:avLst/>
          </a:prstGeom>
        </p:spPr>
      </p:pic>
      <p:sp>
        <p:nvSpPr>
          <p:cNvPr id="26" name="text 1"/>
          <p:cNvSpPr txBox="1"/>
          <p:nvPr/>
        </p:nvSpPr>
        <p:spPr>
          <a:xfrm>
            <a:off x="5285868" y="5759066"/>
            <a:ext cx="355449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DF = 1, then (DI)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(DI) - 2; (SI)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(SI) - 2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907"/>
          <p:cNvSpPr/>
          <p:nvPr/>
        </p:nvSpPr>
        <p:spPr>
          <a:xfrm>
            <a:off x="2057400" y="2066799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908"/>
          <p:cNvSpPr/>
          <p:nvPr/>
        </p:nvSpPr>
        <p:spPr>
          <a:xfrm>
            <a:off x="2057400" y="2066799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909"/>
          <p:cNvSpPr/>
          <p:nvPr/>
        </p:nvSpPr>
        <p:spPr>
          <a:xfrm>
            <a:off x="2069592" y="2066799"/>
            <a:ext cx="3112642" cy="12191"/>
          </a:xfrm>
          <a:custGeom>
            <a:avLst/>
            <a:gdLst/>
            <a:ahLst/>
            <a:cxnLst/>
            <a:rect l="l" t="t" r="r" b="b"/>
            <a:pathLst>
              <a:path w="3112642" h="12191">
                <a:moveTo>
                  <a:pt x="0" y="12192"/>
                </a:moveTo>
                <a:lnTo>
                  <a:pt x="0" y="0"/>
                </a:lnTo>
                <a:lnTo>
                  <a:pt x="3112642" y="0"/>
                </a:lnTo>
                <a:lnTo>
                  <a:pt x="311264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910"/>
          <p:cNvSpPr/>
          <p:nvPr/>
        </p:nvSpPr>
        <p:spPr>
          <a:xfrm>
            <a:off x="5182234" y="2066799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911"/>
          <p:cNvSpPr/>
          <p:nvPr/>
        </p:nvSpPr>
        <p:spPr>
          <a:xfrm>
            <a:off x="5194428" y="2066799"/>
            <a:ext cx="5017897" cy="12191"/>
          </a:xfrm>
          <a:custGeom>
            <a:avLst/>
            <a:gdLst/>
            <a:ahLst/>
            <a:cxnLst/>
            <a:rect l="l" t="t" r="r" b="b"/>
            <a:pathLst>
              <a:path w="5017897" h="12191">
                <a:moveTo>
                  <a:pt x="0" y="12192"/>
                </a:moveTo>
                <a:lnTo>
                  <a:pt x="0" y="0"/>
                </a:lnTo>
                <a:lnTo>
                  <a:pt x="5017897" y="0"/>
                </a:lnTo>
                <a:lnTo>
                  <a:pt x="5017897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12"/>
          <p:cNvSpPr/>
          <p:nvPr/>
        </p:nvSpPr>
        <p:spPr>
          <a:xfrm>
            <a:off x="10212324" y="2066799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13"/>
          <p:cNvSpPr/>
          <p:nvPr/>
        </p:nvSpPr>
        <p:spPr>
          <a:xfrm>
            <a:off x="10212324" y="2066799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14"/>
          <p:cNvSpPr/>
          <p:nvPr/>
        </p:nvSpPr>
        <p:spPr>
          <a:xfrm>
            <a:off x="2057400" y="2079066"/>
            <a:ext cx="12192" cy="4121784"/>
          </a:xfrm>
          <a:custGeom>
            <a:avLst/>
            <a:gdLst/>
            <a:ahLst/>
            <a:cxnLst/>
            <a:rect l="l" t="t" r="r" b="b"/>
            <a:pathLst>
              <a:path w="12192" h="4121784">
                <a:moveTo>
                  <a:pt x="0" y="4121785"/>
                </a:moveTo>
                <a:lnTo>
                  <a:pt x="0" y="0"/>
                </a:lnTo>
                <a:lnTo>
                  <a:pt x="12192" y="0"/>
                </a:lnTo>
                <a:lnTo>
                  <a:pt x="12192" y="4121785"/>
                </a:lnTo>
                <a:lnTo>
                  <a:pt x="0" y="41217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15"/>
          <p:cNvSpPr/>
          <p:nvPr/>
        </p:nvSpPr>
        <p:spPr>
          <a:xfrm>
            <a:off x="2057400" y="6200851"/>
            <a:ext cx="3124834" cy="38100"/>
          </a:xfrm>
          <a:custGeom>
            <a:avLst/>
            <a:gdLst/>
            <a:ahLst/>
            <a:cxnLst/>
            <a:rect l="l" t="t" r="r" b="b"/>
            <a:pathLst>
              <a:path w="3124834" h="38100">
                <a:moveTo>
                  <a:pt x="0" y="38100"/>
                </a:moveTo>
                <a:lnTo>
                  <a:pt x="0" y="0"/>
                </a:lnTo>
                <a:lnTo>
                  <a:pt x="3124834" y="0"/>
                </a:lnTo>
                <a:lnTo>
                  <a:pt x="3124834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16"/>
          <p:cNvSpPr/>
          <p:nvPr/>
        </p:nvSpPr>
        <p:spPr>
          <a:xfrm>
            <a:off x="5182234" y="2079066"/>
            <a:ext cx="12192" cy="4121784"/>
          </a:xfrm>
          <a:custGeom>
            <a:avLst/>
            <a:gdLst/>
            <a:ahLst/>
            <a:cxnLst/>
            <a:rect l="l" t="t" r="r" b="b"/>
            <a:pathLst>
              <a:path w="12192" h="4121784">
                <a:moveTo>
                  <a:pt x="0" y="4121785"/>
                </a:moveTo>
                <a:lnTo>
                  <a:pt x="0" y="0"/>
                </a:lnTo>
                <a:lnTo>
                  <a:pt x="12192" y="0"/>
                </a:lnTo>
                <a:lnTo>
                  <a:pt x="12192" y="4121785"/>
                </a:lnTo>
                <a:lnTo>
                  <a:pt x="0" y="41217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17"/>
          <p:cNvSpPr/>
          <p:nvPr/>
        </p:nvSpPr>
        <p:spPr>
          <a:xfrm>
            <a:off x="5182234" y="620085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38100"/>
                </a:moveTo>
                <a:lnTo>
                  <a:pt x="0" y="0"/>
                </a:lnTo>
                <a:lnTo>
                  <a:pt x="38100" y="0"/>
                </a:lnTo>
                <a:lnTo>
                  <a:pt x="3810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18"/>
          <p:cNvSpPr/>
          <p:nvPr/>
        </p:nvSpPr>
        <p:spPr>
          <a:xfrm>
            <a:off x="5220335" y="6200851"/>
            <a:ext cx="4991989" cy="38100"/>
          </a:xfrm>
          <a:custGeom>
            <a:avLst/>
            <a:gdLst/>
            <a:ahLst/>
            <a:cxnLst/>
            <a:rect l="l" t="t" r="r" b="b"/>
            <a:pathLst>
              <a:path w="4991989" h="38100">
                <a:moveTo>
                  <a:pt x="0" y="38100"/>
                </a:moveTo>
                <a:lnTo>
                  <a:pt x="0" y="0"/>
                </a:lnTo>
                <a:lnTo>
                  <a:pt x="4991990" y="0"/>
                </a:lnTo>
                <a:lnTo>
                  <a:pt x="499199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10212324" y="2079066"/>
            <a:ext cx="12192" cy="4121784"/>
          </a:xfrm>
          <a:custGeom>
            <a:avLst/>
            <a:gdLst/>
            <a:ahLst/>
            <a:cxnLst/>
            <a:rect l="l" t="t" r="r" b="b"/>
            <a:pathLst>
              <a:path w="12192" h="4121784">
                <a:moveTo>
                  <a:pt x="0" y="4121785"/>
                </a:moveTo>
                <a:lnTo>
                  <a:pt x="0" y="0"/>
                </a:lnTo>
                <a:lnTo>
                  <a:pt x="12192" y="0"/>
                </a:lnTo>
                <a:lnTo>
                  <a:pt x="12192" y="4121785"/>
                </a:lnTo>
                <a:lnTo>
                  <a:pt x="0" y="41217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10212324" y="6200851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7474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71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83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134492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6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674743" y="733680"/>
            <a:ext cx="2478884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3. Logical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854" name="object 854"/>
          <p:cNvSpPr/>
          <p:nvPr/>
        </p:nvSpPr>
        <p:spPr>
          <a:xfrm>
            <a:off x="5080128" y="1140206"/>
            <a:ext cx="631241" cy="278892"/>
          </a:xfrm>
          <a:custGeom>
            <a:avLst/>
            <a:gdLst/>
            <a:ahLst/>
            <a:cxnLst/>
            <a:rect l="l" t="t" r="r" b="b"/>
            <a:pathLst>
              <a:path w="631241" h="278892">
                <a:moveTo>
                  <a:pt x="0" y="278892"/>
                </a:moveTo>
                <a:lnTo>
                  <a:pt x="0" y="0"/>
                </a:lnTo>
                <a:lnTo>
                  <a:pt x="631241" y="0"/>
                </a:lnTo>
                <a:lnTo>
                  <a:pt x="631241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2751125" y="1163448"/>
            <a:ext cx="6029279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Mnemonics: </a:t>
            </a:r>
            <a:r>
              <a:rPr b="1" spc="10" dirty="0">
                <a:solidFill>
                  <a:srgbClr val="FF0000"/>
                </a:solidFill>
                <a:latin typeface="Arial"/>
                <a:cs typeface="Arial"/>
              </a:rPr>
              <a:t>AND, OR, XOR, TEST, SHR, SHL, RCR, RCL …</a:t>
            </a:r>
            <a:endParaRPr>
              <a:latin typeface="Arial"/>
              <a:cs typeface="Arial"/>
            </a:endParaRPr>
          </a:p>
        </p:txBody>
      </p:sp>
      <p:pic>
        <p:nvPicPr>
          <p:cNvPr id="83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41" y="1805178"/>
            <a:ext cx="6156833" cy="1525270"/>
          </a:xfrm>
          <a:prstGeom prst="rect">
            <a:avLst/>
          </a:prstGeom>
        </p:spPr>
      </p:pic>
      <p:pic>
        <p:nvPicPr>
          <p:cNvPr id="836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41" y="3496183"/>
            <a:ext cx="6163437" cy="1177290"/>
          </a:xfrm>
          <a:prstGeom prst="rect">
            <a:avLst/>
          </a:prstGeom>
        </p:spPr>
      </p:pic>
      <p:pic>
        <p:nvPicPr>
          <p:cNvPr id="837" name="Imag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231" y="4890605"/>
            <a:ext cx="5985129" cy="115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57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72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894333" y="134492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6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674743" y="733680"/>
            <a:ext cx="2478884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3. Logical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855" name="object 855"/>
          <p:cNvSpPr/>
          <p:nvPr/>
        </p:nvSpPr>
        <p:spPr>
          <a:xfrm>
            <a:off x="5711317" y="1140206"/>
            <a:ext cx="789432" cy="278892"/>
          </a:xfrm>
          <a:custGeom>
            <a:avLst/>
            <a:gdLst/>
            <a:ahLst/>
            <a:cxnLst/>
            <a:rect l="l" t="t" r="r" b="b"/>
            <a:pathLst>
              <a:path w="789432" h="278892">
                <a:moveTo>
                  <a:pt x="0" y="278892"/>
                </a:moveTo>
                <a:lnTo>
                  <a:pt x="0" y="0"/>
                </a:lnTo>
                <a:lnTo>
                  <a:pt x="789432" y="0"/>
                </a:lnTo>
                <a:lnTo>
                  <a:pt x="789432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2751125" y="1163448"/>
            <a:ext cx="6029279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Mnemonics: </a:t>
            </a:r>
            <a:r>
              <a:rPr b="1" spc="10" dirty="0">
                <a:solidFill>
                  <a:srgbClr val="FF0000"/>
                </a:solidFill>
                <a:latin typeface="Arial"/>
                <a:cs typeface="Arial"/>
              </a:rPr>
              <a:t>AND, OR, XOR, TEST, SHR, SHL, RCR, RCL …</a:t>
            </a:r>
            <a:endParaRPr>
              <a:latin typeface="Arial"/>
              <a:cs typeface="Arial"/>
            </a:endParaRPr>
          </a:p>
        </p:txBody>
      </p:sp>
      <p:pic>
        <p:nvPicPr>
          <p:cNvPr id="838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821" y="3298952"/>
            <a:ext cx="6080379" cy="1605280"/>
          </a:xfrm>
          <a:prstGeom prst="rect">
            <a:avLst/>
          </a:prstGeom>
        </p:spPr>
      </p:pic>
      <p:pic>
        <p:nvPicPr>
          <p:cNvPr id="839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301" y="1665352"/>
            <a:ext cx="6271133" cy="1600835"/>
          </a:xfrm>
          <a:prstGeom prst="rect">
            <a:avLst/>
          </a:prstGeom>
        </p:spPr>
      </p:pic>
      <p:pic>
        <p:nvPicPr>
          <p:cNvPr id="840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895" y="5212081"/>
            <a:ext cx="6188202" cy="142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645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73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84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134492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6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674743" y="733680"/>
            <a:ext cx="2478884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3. Logical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856" name="object 856"/>
          <p:cNvSpPr/>
          <p:nvPr/>
        </p:nvSpPr>
        <p:spPr>
          <a:xfrm>
            <a:off x="6500749" y="1140206"/>
            <a:ext cx="694944" cy="278892"/>
          </a:xfrm>
          <a:custGeom>
            <a:avLst/>
            <a:gdLst/>
            <a:ahLst/>
            <a:cxnLst/>
            <a:rect l="l" t="t" r="r" b="b"/>
            <a:pathLst>
              <a:path w="694944" h="278892">
                <a:moveTo>
                  <a:pt x="0" y="278892"/>
                </a:moveTo>
                <a:lnTo>
                  <a:pt x="0" y="0"/>
                </a:lnTo>
                <a:lnTo>
                  <a:pt x="694944" y="0"/>
                </a:lnTo>
                <a:lnTo>
                  <a:pt x="694944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2751125" y="1163448"/>
            <a:ext cx="6029279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Mnemonics: </a:t>
            </a:r>
            <a:r>
              <a:rPr b="1" spc="10" dirty="0">
                <a:solidFill>
                  <a:srgbClr val="FF0000"/>
                </a:solidFill>
                <a:latin typeface="Arial"/>
                <a:cs typeface="Arial"/>
              </a:rPr>
              <a:t>AND, OR, XOR, TEST, SHR, SHL, RCR, RCL …</a:t>
            </a:r>
            <a:endParaRPr>
              <a:latin typeface="Arial"/>
              <a:cs typeface="Arial"/>
            </a:endParaRPr>
          </a:p>
        </p:txBody>
      </p:sp>
      <p:pic>
        <p:nvPicPr>
          <p:cNvPr id="842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835" y="1850872"/>
            <a:ext cx="7821930" cy="400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548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74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843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151" y="987058"/>
            <a:ext cx="6415405" cy="457187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2016251" y="134492"/>
            <a:ext cx="1581202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43464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6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674743" y="733680"/>
            <a:ext cx="2478884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3. Logical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255644" y="1011985"/>
            <a:ext cx="2962029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                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857" name="object 857"/>
          <p:cNvSpPr/>
          <p:nvPr/>
        </p:nvSpPr>
        <p:spPr>
          <a:xfrm>
            <a:off x="6127369" y="1449578"/>
            <a:ext cx="662940" cy="277368"/>
          </a:xfrm>
          <a:custGeom>
            <a:avLst/>
            <a:gdLst/>
            <a:ahLst/>
            <a:cxnLst/>
            <a:rect l="l" t="t" r="r" b="b"/>
            <a:pathLst>
              <a:path w="662940" h="277368">
                <a:moveTo>
                  <a:pt x="0" y="277368"/>
                </a:moveTo>
                <a:lnTo>
                  <a:pt x="0" y="0"/>
                </a:lnTo>
                <a:lnTo>
                  <a:pt x="662940" y="0"/>
                </a:lnTo>
                <a:lnTo>
                  <a:pt x="662940" y="277368"/>
                </a:lnTo>
                <a:lnTo>
                  <a:pt x="0" y="27736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text 1"/>
          <p:cNvSpPr txBox="1"/>
          <p:nvPr/>
        </p:nvSpPr>
        <p:spPr>
          <a:xfrm>
            <a:off x="2751125" y="1472820"/>
            <a:ext cx="4780861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FF0000"/>
                </a:solidFill>
                <a:latin typeface="Arial"/>
                <a:cs typeface="Arial"/>
              </a:rPr>
              <a:t>AND, OR, XOR, TEST, SHR, SHL, RCR, RCL</a:t>
            </a:r>
            <a:endParaRPr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8078470" y="1472820"/>
            <a:ext cx="232115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FF0000"/>
                </a:solidFill>
                <a:latin typeface="Arial"/>
                <a:cs typeface="Arial"/>
              </a:rPr>
              <a:t>…</a:t>
            </a:r>
            <a:endParaRPr>
              <a:latin typeface="Arial"/>
              <a:cs typeface="Arial"/>
            </a:endParaRPr>
          </a:p>
        </p:txBody>
      </p:sp>
      <p:pic>
        <p:nvPicPr>
          <p:cNvPr id="844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740" y="2254848"/>
            <a:ext cx="8340090" cy="365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837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75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845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680" y="38"/>
            <a:ext cx="6878320" cy="673062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134492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6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674743" y="733680"/>
            <a:ext cx="2478884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3. Logical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858" name="object 858"/>
          <p:cNvSpPr/>
          <p:nvPr/>
        </p:nvSpPr>
        <p:spPr>
          <a:xfrm>
            <a:off x="7857490" y="1140206"/>
            <a:ext cx="682752" cy="278892"/>
          </a:xfrm>
          <a:custGeom>
            <a:avLst/>
            <a:gdLst/>
            <a:ahLst/>
            <a:cxnLst/>
            <a:rect l="l" t="t" r="r" b="b"/>
            <a:pathLst>
              <a:path w="682752" h="278892">
                <a:moveTo>
                  <a:pt x="0" y="278892"/>
                </a:moveTo>
                <a:lnTo>
                  <a:pt x="0" y="0"/>
                </a:lnTo>
                <a:lnTo>
                  <a:pt x="682752" y="0"/>
                </a:lnTo>
                <a:lnTo>
                  <a:pt x="682752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2751125" y="1163448"/>
            <a:ext cx="6029279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Mnemonics: </a:t>
            </a:r>
            <a:r>
              <a:rPr b="1" spc="10" dirty="0">
                <a:solidFill>
                  <a:srgbClr val="FF0000"/>
                </a:solidFill>
                <a:latin typeface="Arial"/>
                <a:cs typeface="Arial"/>
              </a:rPr>
              <a:t>AND, OR, XOR, TEST, SHR, SHL, RCR, RCL …</a:t>
            </a:r>
            <a:endParaRPr>
              <a:latin typeface="Arial"/>
              <a:cs typeface="Arial"/>
            </a:endParaRPr>
          </a:p>
        </p:txBody>
      </p:sp>
      <p:pic>
        <p:nvPicPr>
          <p:cNvPr id="846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024" y="1854721"/>
            <a:ext cx="8101330" cy="410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093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76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847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134492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6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674743" y="733680"/>
            <a:ext cx="2478884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3. Logical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859" name="object 859"/>
          <p:cNvSpPr/>
          <p:nvPr/>
        </p:nvSpPr>
        <p:spPr>
          <a:xfrm>
            <a:off x="8540243" y="1140206"/>
            <a:ext cx="885749" cy="278892"/>
          </a:xfrm>
          <a:custGeom>
            <a:avLst/>
            <a:gdLst/>
            <a:ahLst/>
            <a:cxnLst/>
            <a:rect l="l" t="t" r="r" b="b"/>
            <a:pathLst>
              <a:path w="885749" h="278892">
                <a:moveTo>
                  <a:pt x="0" y="278892"/>
                </a:moveTo>
                <a:lnTo>
                  <a:pt x="0" y="0"/>
                </a:lnTo>
                <a:lnTo>
                  <a:pt x="885749" y="0"/>
                </a:lnTo>
                <a:lnTo>
                  <a:pt x="885749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2751125" y="1163448"/>
            <a:ext cx="6029279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Mnemonics: </a:t>
            </a:r>
            <a:r>
              <a:rPr b="1" spc="10" dirty="0">
                <a:solidFill>
                  <a:srgbClr val="FF0000"/>
                </a:solidFill>
                <a:latin typeface="Arial"/>
                <a:cs typeface="Arial"/>
              </a:rPr>
              <a:t>AND, OR, XOR, TEST, SHR, SHL, RCR, RCL …</a:t>
            </a:r>
            <a:endParaRPr>
              <a:latin typeface="Arial"/>
              <a:cs typeface="Arial"/>
            </a:endParaRPr>
          </a:p>
        </p:txBody>
      </p:sp>
      <p:pic>
        <p:nvPicPr>
          <p:cNvPr id="848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080" y="1867421"/>
            <a:ext cx="7951724" cy="3947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777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77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849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2" y="134492"/>
            <a:ext cx="1880002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5040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 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3200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3863595" y="733680"/>
            <a:ext cx="3840795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4. String Manipulation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860" name="object 860"/>
          <p:cNvSpPr/>
          <p:nvPr/>
        </p:nvSpPr>
        <p:spPr>
          <a:xfrm>
            <a:off x="3200655" y="1374901"/>
            <a:ext cx="2842895" cy="216408"/>
          </a:xfrm>
          <a:custGeom>
            <a:avLst/>
            <a:gdLst/>
            <a:ahLst/>
            <a:cxnLst/>
            <a:rect l="l" t="t" r="r" b="b"/>
            <a:pathLst>
              <a:path w="2842895" h="216408">
                <a:moveTo>
                  <a:pt x="0" y="216409"/>
                </a:moveTo>
                <a:lnTo>
                  <a:pt x="0" y="0"/>
                </a:lnTo>
                <a:lnTo>
                  <a:pt x="2842895" y="0"/>
                </a:lnTo>
                <a:lnTo>
                  <a:pt x="2842895" y="216409"/>
                </a:lnTo>
                <a:lnTo>
                  <a:pt x="0" y="21640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2162556" y="1393365"/>
            <a:ext cx="275973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spc="10" dirty="0">
                <a:latin typeface="Arial"/>
                <a:cs typeface="Arial"/>
              </a:rPr>
              <a:t>  </a:t>
            </a:r>
            <a:r>
              <a:rPr sz="1400" b="1" spc="10" dirty="0">
                <a:latin typeface="Arial"/>
                <a:cs typeface="Arial"/>
              </a:rPr>
              <a:t>String : Sequence of bytes or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5394072" y="1393365"/>
            <a:ext cx="58477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words </a:t>
            </a:r>
            <a:endParaRPr sz="1400">
              <a:latin typeface="Arial"/>
              <a:cs typeface="Arial"/>
            </a:endParaRPr>
          </a:p>
        </p:txBody>
      </p:sp>
      <p:sp>
        <p:nvSpPr>
          <p:cNvPr id="861" name="object 861"/>
          <p:cNvSpPr/>
          <p:nvPr/>
        </p:nvSpPr>
        <p:spPr>
          <a:xfrm>
            <a:off x="6843650" y="1803146"/>
            <a:ext cx="3179699" cy="213360"/>
          </a:xfrm>
          <a:custGeom>
            <a:avLst/>
            <a:gdLst/>
            <a:ahLst/>
            <a:cxnLst/>
            <a:rect l="l" t="t" r="r" b="b"/>
            <a:pathLst>
              <a:path w="3179699" h="213360">
                <a:moveTo>
                  <a:pt x="0" y="213360"/>
                </a:moveTo>
                <a:lnTo>
                  <a:pt x="0" y="0"/>
                </a:lnTo>
                <a:lnTo>
                  <a:pt x="3179699" y="0"/>
                </a:lnTo>
                <a:lnTo>
                  <a:pt x="3179699" y="213360"/>
                </a:lnTo>
                <a:lnTo>
                  <a:pt x="0" y="21336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text 1"/>
          <p:cNvSpPr txBox="1"/>
          <p:nvPr/>
        </p:nvSpPr>
        <p:spPr>
          <a:xfrm>
            <a:off x="2162557" y="1818561"/>
            <a:ext cx="670311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spc="10" dirty="0">
                <a:latin typeface="Arial"/>
                <a:cs typeface="Arial"/>
              </a:rPr>
              <a:t>  </a:t>
            </a:r>
            <a:r>
              <a:rPr sz="1400" b="1" spc="10" dirty="0">
                <a:latin typeface="Arial"/>
                <a:cs typeface="Arial"/>
              </a:rPr>
              <a:t>8086 instruction set includes instruction for string movement, comparison,</a:t>
            </a:r>
            <a:endParaRPr sz="1400">
              <a:latin typeface="Arial"/>
              <a:cs typeface="Arial"/>
            </a:endParaRPr>
          </a:p>
        </p:txBody>
      </p:sp>
      <p:sp>
        <p:nvSpPr>
          <p:cNvPr id="862" name="object 862"/>
          <p:cNvSpPr/>
          <p:nvPr/>
        </p:nvSpPr>
        <p:spPr>
          <a:xfrm>
            <a:off x="2449372" y="2016506"/>
            <a:ext cx="2114042" cy="213360"/>
          </a:xfrm>
          <a:custGeom>
            <a:avLst/>
            <a:gdLst/>
            <a:ahLst/>
            <a:cxnLst/>
            <a:rect l="l" t="t" r="r" b="b"/>
            <a:pathLst>
              <a:path w="2114042" h="213360">
                <a:moveTo>
                  <a:pt x="0" y="213360"/>
                </a:moveTo>
                <a:lnTo>
                  <a:pt x="0" y="0"/>
                </a:lnTo>
                <a:lnTo>
                  <a:pt x="2114042" y="0"/>
                </a:lnTo>
                <a:lnTo>
                  <a:pt x="2114042" y="213360"/>
                </a:lnTo>
                <a:lnTo>
                  <a:pt x="0" y="21336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text 1"/>
          <p:cNvSpPr txBox="1"/>
          <p:nvPr/>
        </p:nvSpPr>
        <p:spPr>
          <a:xfrm>
            <a:off x="2449372" y="2031921"/>
            <a:ext cx="185563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scan, load and store. </a:t>
            </a:r>
            <a:endParaRPr sz="1400">
              <a:latin typeface="Arial"/>
              <a:cs typeface="Arial"/>
            </a:endParaRPr>
          </a:p>
        </p:txBody>
      </p:sp>
      <p:sp>
        <p:nvSpPr>
          <p:cNvPr id="863" name="object 863"/>
          <p:cNvSpPr/>
          <p:nvPr/>
        </p:nvSpPr>
        <p:spPr>
          <a:xfrm>
            <a:off x="2449372" y="2440559"/>
            <a:ext cx="2184146" cy="217932"/>
          </a:xfrm>
          <a:custGeom>
            <a:avLst/>
            <a:gdLst/>
            <a:ahLst/>
            <a:cxnLst/>
            <a:rect l="l" t="t" r="r" b="b"/>
            <a:pathLst>
              <a:path w="2184146" h="217932">
                <a:moveTo>
                  <a:pt x="0" y="217932"/>
                </a:moveTo>
                <a:lnTo>
                  <a:pt x="0" y="0"/>
                </a:lnTo>
                <a:lnTo>
                  <a:pt x="2184146" y="0"/>
                </a:lnTo>
                <a:lnTo>
                  <a:pt x="2184146" y="217932"/>
                </a:lnTo>
                <a:lnTo>
                  <a:pt x="0" y="21793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text 1"/>
          <p:cNvSpPr txBox="1"/>
          <p:nvPr/>
        </p:nvSpPr>
        <p:spPr>
          <a:xfrm>
            <a:off x="2162556" y="2459022"/>
            <a:ext cx="630775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spc="10" dirty="0">
                <a:latin typeface="Arial"/>
                <a:cs typeface="Arial"/>
              </a:rPr>
              <a:t>  </a:t>
            </a:r>
            <a:r>
              <a:rPr sz="1400" b="1" spc="10" dirty="0">
                <a:latin typeface="Arial"/>
                <a:cs typeface="Arial"/>
              </a:rPr>
              <a:t>REP instruction prefix : used to repeat execution of string instructions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64" name="object 864"/>
          <p:cNvSpPr/>
          <p:nvPr/>
        </p:nvSpPr>
        <p:spPr>
          <a:xfrm>
            <a:off x="2449373" y="2868804"/>
            <a:ext cx="4286123" cy="213359"/>
          </a:xfrm>
          <a:custGeom>
            <a:avLst/>
            <a:gdLst/>
            <a:ahLst/>
            <a:cxnLst/>
            <a:rect l="l" t="t" r="r" b="b"/>
            <a:pathLst>
              <a:path w="4286123" h="213359">
                <a:moveTo>
                  <a:pt x="0" y="213360"/>
                </a:moveTo>
                <a:lnTo>
                  <a:pt x="0" y="0"/>
                </a:lnTo>
                <a:lnTo>
                  <a:pt x="4286124" y="0"/>
                </a:lnTo>
                <a:lnTo>
                  <a:pt x="4286124" y="213360"/>
                </a:lnTo>
                <a:lnTo>
                  <a:pt x="0" y="21336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text 1"/>
          <p:cNvSpPr txBox="1"/>
          <p:nvPr/>
        </p:nvSpPr>
        <p:spPr>
          <a:xfrm>
            <a:off x="2162556" y="2878123"/>
            <a:ext cx="5086008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spc="10" dirty="0">
                <a:latin typeface="Arial"/>
                <a:cs typeface="Arial"/>
              </a:rPr>
              <a:t>  </a:t>
            </a:r>
            <a:r>
              <a:rPr sz="1400" b="1" spc="10" dirty="0">
                <a:latin typeface="Arial"/>
                <a:cs typeface="Arial"/>
              </a:rPr>
              <a:t>String instructions end with </a:t>
            </a:r>
            <a:r>
              <a:rPr sz="1400" b="1" spc="10" dirty="0">
                <a:solidFill>
                  <a:srgbClr val="CC0099"/>
                </a:solidFill>
                <a:latin typeface="Arial"/>
                <a:cs typeface="Arial"/>
              </a:rPr>
              <a:t>S </a:t>
            </a:r>
            <a:r>
              <a:rPr sz="1400" b="1" spc="10" dirty="0">
                <a:latin typeface="Arial"/>
                <a:cs typeface="Arial"/>
              </a:rPr>
              <a:t>or </a:t>
            </a:r>
            <a:r>
              <a:rPr sz="1400" b="1" spc="10" dirty="0">
                <a:solidFill>
                  <a:srgbClr val="CC0099"/>
                </a:solidFill>
                <a:latin typeface="Arial"/>
                <a:cs typeface="Arial"/>
              </a:rPr>
              <a:t>SB </a:t>
            </a:r>
            <a:r>
              <a:rPr sz="1400" b="1" spc="10" dirty="0">
                <a:latin typeface="Arial"/>
                <a:cs typeface="Arial"/>
              </a:rPr>
              <a:t>or </a:t>
            </a:r>
            <a:r>
              <a:rPr sz="1400" b="1" spc="10" dirty="0">
                <a:solidFill>
                  <a:srgbClr val="CC0099"/>
                </a:solidFill>
                <a:latin typeface="Arial"/>
                <a:cs typeface="Arial"/>
              </a:rPr>
              <a:t>SW</a:t>
            </a:r>
            <a:r>
              <a:rPr sz="1400" b="1" spc="10" dirty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286816"/>
            <a:r>
              <a:rPr sz="1400" b="1" spc="10" dirty="0">
                <a:solidFill>
                  <a:srgbClr val="CC0099"/>
                </a:solidFill>
                <a:latin typeface="Arial"/>
                <a:cs typeface="Arial"/>
              </a:rPr>
              <a:t>S </a:t>
            </a:r>
            <a:r>
              <a:rPr sz="1400" b="1" spc="10" dirty="0">
                <a:latin typeface="Arial"/>
                <a:cs typeface="Arial"/>
              </a:rPr>
              <a:t>represents string, </a:t>
            </a:r>
            <a:r>
              <a:rPr sz="1400" b="1" spc="10" dirty="0">
                <a:solidFill>
                  <a:srgbClr val="CC0099"/>
                </a:solidFill>
                <a:latin typeface="Arial"/>
                <a:cs typeface="Arial"/>
              </a:rPr>
              <a:t>SB </a:t>
            </a:r>
            <a:r>
              <a:rPr sz="1400" b="1" spc="10" dirty="0">
                <a:latin typeface="Arial"/>
                <a:cs typeface="Arial"/>
              </a:rPr>
              <a:t>string byte and </a:t>
            </a:r>
            <a:r>
              <a:rPr sz="1400" b="1" spc="10" dirty="0">
                <a:solidFill>
                  <a:srgbClr val="CC0099"/>
                </a:solidFill>
                <a:latin typeface="Arial"/>
                <a:cs typeface="Arial"/>
              </a:rPr>
              <a:t>SW </a:t>
            </a:r>
            <a:r>
              <a:rPr sz="1400" b="1" spc="10" dirty="0">
                <a:latin typeface="Arial"/>
                <a:cs typeface="Arial"/>
              </a:rPr>
              <a:t>string word.</a:t>
            </a:r>
            <a:endParaRPr sz="1400">
              <a:latin typeface="Arial"/>
              <a:cs typeface="Arial"/>
            </a:endParaRPr>
          </a:p>
        </p:txBody>
      </p:sp>
      <p:sp>
        <p:nvSpPr>
          <p:cNvPr id="865" name="object 865"/>
          <p:cNvSpPr/>
          <p:nvPr/>
        </p:nvSpPr>
        <p:spPr>
          <a:xfrm>
            <a:off x="3505454" y="3510407"/>
            <a:ext cx="6155182" cy="213360"/>
          </a:xfrm>
          <a:custGeom>
            <a:avLst/>
            <a:gdLst/>
            <a:ahLst/>
            <a:cxnLst/>
            <a:rect l="l" t="t" r="r" b="b"/>
            <a:pathLst>
              <a:path w="6155182" h="213360">
                <a:moveTo>
                  <a:pt x="0" y="213360"/>
                </a:moveTo>
                <a:lnTo>
                  <a:pt x="0" y="0"/>
                </a:lnTo>
                <a:lnTo>
                  <a:pt x="6155182" y="0"/>
                </a:lnTo>
                <a:lnTo>
                  <a:pt x="6155182" y="213360"/>
                </a:lnTo>
                <a:lnTo>
                  <a:pt x="0" y="21336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text 1"/>
          <p:cNvSpPr txBox="1"/>
          <p:nvPr/>
        </p:nvSpPr>
        <p:spPr>
          <a:xfrm>
            <a:off x="2162557" y="3525822"/>
            <a:ext cx="681725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spc="10" dirty="0">
                <a:latin typeface="Arial"/>
                <a:cs typeface="Arial"/>
              </a:rPr>
              <a:t>  </a:t>
            </a:r>
            <a:r>
              <a:rPr sz="1400" b="1" spc="10" dirty="0">
                <a:latin typeface="Arial"/>
                <a:cs typeface="Arial"/>
              </a:rPr>
              <a:t>Offset or effective address of the source operand is stored in </a:t>
            </a:r>
            <a:r>
              <a:rPr sz="1400" b="1" spc="10" dirty="0">
                <a:solidFill>
                  <a:srgbClr val="CC0099"/>
                </a:solidFill>
                <a:latin typeface="Arial"/>
                <a:cs typeface="Arial"/>
              </a:rPr>
              <a:t>SI </a:t>
            </a:r>
            <a:r>
              <a:rPr sz="1400" b="1" spc="10" dirty="0">
                <a:latin typeface="Arial"/>
                <a:cs typeface="Arial"/>
              </a:rPr>
              <a:t>register and</a:t>
            </a:r>
            <a:endParaRPr sz="1400">
              <a:latin typeface="Arial"/>
              <a:cs typeface="Arial"/>
            </a:endParaRPr>
          </a:p>
        </p:txBody>
      </p:sp>
      <p:sp>
        <p:nvSpPr>
          <p:cNvPr id="866" name="object 866"/>
          <p:cNvSpPr/>
          <p:nvPr/>
        </p:nvSpPr>
        <p:spPr>
          <a:xfrm>
            <a:off x="3561843" y="3723717"/>
            <a:ext cx="4699381" cy="213665"/>
          </a:xfrm>
          <a:custGeom>
            <a:avLst/>
            <a:gdLst/>
            <a:ahLst/>
            <a:cxnLst/>
            <a:rect l="l" t="t" r="r" b="b"/>
            <a:pathLst>
              <a:path w="4699381" h="213665">
                <a:moveTo>
                  <a:pt x="0" y="213665"/>
                </a:moveTo>
                <a:lnTo>
                  <a:pt x="0" y="0"/>
                </a:lnTo>
                <a:lnTo>
                  <a:pt x="4699381" y="0"/>
                </a:lnTo>
                <a:lnTo>
                  <a:pt x="4699381" y="213665"/>
                </a:lnTo>
                <a:lnTo>
                  <a:pt x="0" y="21366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text 1"/>
          <p:cNvSpPr txBox="1"/>
          <p:nvPr/>
        </p:nvSpPr>
        <p:spPr>
          <a:xfrm>
            <a:off x="2449372" y="3739436"/>
            <a:ext cx="467185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that of the destination operand is stored in </a:t>
            </a:r>
            <a:r>
              <a:rPr sz="1400" b="1" spc="10" dirty="0">
                <a:solidFill>
                  <a:srgbClr val="CC0099"/>
                </a:solidFill>
                <a:latin typeface="Arial"/>
                <a:cs typeface="Arial"/>
              </a:rPr>
              <a:t>DI </a:t>
            </a:r>
            <a:r>
              <a:rPr sz="1400" b="1" spc="10" dirty="0">
                <a:latin typeface="Arial"/>
                <a:cs typeface="Arial"/>
              </a:rPr>
              <a:t>register.</a:t>
            </a:r>
            <a:endParaRPr sz="1400">
              <a:latin typeface="Arial"/>
              <a:cs typeface="Arial"/>
            </a:endParaRPr>
          </a:p>
        </p:txBody>
      </p:sp>
      <p:sp>
        <p:nvSpPr>
          <p:cNvPr id="867" name="object 867"/>
          <p:cNvSpPr/>
          <p:nvPr/>
        </p:nvSpPr>
        <p:spPr>
          <a:xfrm>
            <a:off x="4278503" y="4149217"/>
            <a:ext cx="1263396" cy="213360"/>
          </a:xfrm>
          <a:custGeom>
            <a:avLst/>
            <a:gdLst/>
            <a:ahLst/>
            <a:cxnLst/>
            <a:rect l="l" t="t" r="r" b="b"/>
            <a:pathLst>
              <a:path w="1263396" h="213360">
                <a:moveTo>
                  <a:pt x="0" y="213360"/>
                </a:moveTo>
                <a:lnTo>
                  <a:pt x="0" y="0"/>
                </a:lnTo>
                <a:lnTo>
                  <a:pt x="1263396" y="0"/>
                </a:lnTo>
                <a:lnTo>
                  <a:pt x="1263396" y="213360"/>
                </a:lnTo>
                <a:lnTo>
                  <a:pt x="0" y="21336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text 1"/>
          <p:cNvSpPr txBox="1"/>
          <p:nvPr/>
        </p:nvSpPr>
        <p:spPr>
          <a:xfrm>
            <a:off x="2162556" y="4164633"/>
            <a:ext cx="6079228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spc="10" dirty="0">
                <a:latin typeface="Arial"/>
                <a:cs typeface="Arial"/>
              </a:rPr>
              <a:t>  </a:t>
            </a:r>
            <a:r>
              <a:rPr sz="1400" b="1" spc="10" dirty="0">
                <a:latin typeface="Arial"/>
                <a:cs typeface="Arial"/>
              </a:rPr>
              <a:t>Depending on the status of </a:t>
            </a:r>
            <a:r>
              <a:rPr sz="1400" b="1" spc="10" dirty="0">
                <a:solidFill>
                  <a:srgbClr val="CC0099"/>
                </a:solidFill>
                <a:latin typeface="Arial"/>
                <a:cs typeface="Arial"/>
              </a:rPr>
              <a:t>DF</a:t>
            </a:r>
            <a:r>
              <a:rPr sz="1400" b="1" spc="10" dirty="0">
                <a:latin typeface="Arial"/>
                <a:cs typeface="Arial"/>
              </a:rPr>
              <a:t>, </a:t>
            </a:r>
            <a:r>
              <a:rPr sz="1400" b="1" spc="10" dirty="0">
                <a:solidFill>
                  <a:srgbClr val="CC0099"/>
                </a:solidFill>
                <a:latin typeface="Arial"/>
                <a:cs typeface="Arial"/>
              </a:rPr>
              <a:t>SI </a:t>
            </a:r>
            <a:r>
              <a:rPr sz="1400" b="1" spc="10" dirty="0">
                <a:latin typeface="Arial"/>
                <a:cs typeface="Arial"/>
              </a:rPr>
              <a:t>and </a:t>
            </a:r>
            <a:r>
              <a:rPr sz="1400" b="1" spc="10" dirty="0">
                <a:solidFill>
                  <a:srgbClr val="CC0099"/>
                </a:solidFill>
                <a:latin typeface="Arial"/>
                <a:cs typeface="Arial"/>
              </a:rPr>
              <a:t>DI </a:t>
            </a:r>
            <a:r>
              <a:rPr sz="1400" b="1" spc="10" dirty="0">
                <a:latin typeface="Arial"/>
                <a:cs typeface="Arial"/>
              </a:rPr>
              <a:t>registers are automatically</a:t>
            </a:r>
            <a:endParaRPr sz="1400">
              <a:latin typeface="Arial"/>
              <a:cs typeface="Arial"/>
            </a:endParaRPr>
          </a:p>
          <a:p>
            <a:pPr marL="286816"/>
            <a:r>
              <a:rPr sz="1400" b="1" spc="10" dirty="0">
                <a:latin typeface="Arial"/>
                <a:cs typeface="Arial"/>
              </a:rPr>
              <a:t>updated.</a:t>
            </a:r>
            <a:endParaRPr sz="1400">
              <a:latin typeface="Arial"/>
              <a:cs typeface="Arial"/>
            </a:endParaRPr>
          </a:p>
        </p:txBody>
      </p:sp>
      <p:sp>
        <p:nvSpPr>
          <p:cNvPr id="868" name="object 868"/>
          <p:cNvSpPr/>
          <p:nvPr/>
        </p:nvSpPr>
        <p:spPr>
          <a:xfrm>
            <a:off x="2449372" y="4784725"/>
            <a:ext cx="6610858" cy="217932"/>
          </a:xfrm>
          <a:custGeom>
            <a:avLst/>
            <a:gdLst/>
            <a:ahLst/>
            <a:cxnLst/>
            <a:rect l="l" t="t" r="r" b="b"/>
            <a:pathLst>
              <a:path w="6610858" h="217932">
                <a:moveTo>
                  <a:pt x="0" y="217932"/>
                </a:moveTo>
                <a:lnTo>
                  <a:pt x="0" y="0"/>
                </a:lnTo>
                <a:lnTo>
                  <a:pt x="6610858" y="0"/>
                </a:lnTo>
                <a:lnTo>
                  <a:pt x="6610858" y="217932"/>
                </a:lnTo>
                <a:lnTo>
                  <a:pt x="0" y="21793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text 1"/>
          <p:cNvSpPr txBox="1"/>
          <p:nvPr/>
        </p:nvSpPr>
        <p:spPr>
          <a:xfrm>
            <a:off x="2162556" y="4801664"/>
            <a:ext cx="579068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spc="10" dirty="0">
                <a:latin typeface="Arial"/>
                <a:cs typeface="Arial"/>
              </a:rPr>
              <a:t>  </a:t>
            </a:r>
            <a:r>
              <a:rPr sz="1400" b="1" spc="10" dirty="0">
                <a:latin typeface="Arial"/>
                <a:cs typeface="Arial"/>
              </a:rPr>
              <a:t>DF = 0 </a:t>
            </a:r>
            <a:r>
              <a:rPr sz="1400" spc="10" dirty="0">
                <a:latin typeface="Arial"/>
                <a:cs typeface="Arial"/>
              </a:rPr>
              <a:t></a:t>
            </a:r>
            <a:r>
              <a:rPr sz="1400" b="1" spc="10" dirty="0">
                <a:latin typeface="Arial"/>
                <a:cs typeface="Arial"/>
              </a:rPr>
              <a:t> SI and DI are incremented by 1 for byte and 2 for word. </a:t>
            </a:r>
            <a:endParaRPr sz="1400">
              <a:latin typeface="Arial"/>
              <a:cs typeface="Arial"/>
            </a:endParaRPr>
          </a:p>
        </p:txBody>
      </p:sp>
      <p:sp>
        <p:nvSpPr>
          <p:cNvPr id="869" name="object 869"/>
          <p:cNvSpPr/>
          <p:nvPr/>
        </p:nvSpPr>
        <p:spPr>
          <a:xfrm>
            <a:off x="2449372" y="5211522"/>
            <a:ext cx="6587998" cy="218237"/>
          </a:xfrm>
          <a:custGeom>
            <a:avLst/>
            <a:gdLst/>
            <a:ahLst/>
            <a:cxnLst/>
            <a:rect l="l" t="t" r="r" b="b"/>
            <a:pathLst>
              <a:path w="6587998" h="218237">
                <a:moveTo>
                  <a:pt x="0" y="218237"/>
                </a:moveTo>
                <a:lnTo>
                  <a:pt x="0" y="0"/>
                </a:lnTo>
                <a:lnTo>
                  <a:pt x="6587999" y="0"/>
                </a:lnTo>
                <a:lnTo>
                  <a:pt x="6587999" y="218237"/>
                </a:lnTo>
                <a:lnTo>
                  <a:pt x="0" y="21823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text 1"/>
          <p:cNvSpPr txBox="1"/>
          <p:nvPr/>
        </p:nvSpPr>
        <p:spPr>
          <a:xfrm>
            <a:off x="2162557" y="5228765"/>
            <a:ext cx="578940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spc="10" dirty="0">
                <a:latin typeface="Arial"/>
                <a:cs typeface="Arial"/>
              </a:rPr>
              <a:t>  </a:t>
            </a:r>
            <a:r>
              <a:rPr sz="1400" b="1" spc="10" dirty="0">
                <a:latin typeface="Arial"/>
                <a:cs typeface="Arial"/>
              </a:rPr>
              <a:t>DF = 1 </a:t>
            </a:r>
            <a:r>
              <a:rPr sz="1400" spc="10" dirty="0">
                <a:latin typeface="Arial"/>
                <a:cs typeface="Arial"/>
              </a:rPr>
              <a:t></a:t>
            </a:r>
            <a:r>
              <a:rPr sz="1400" b="1" spc="10" dirty="0">
                <a:latin typeface="Arial"/>
                <a:cs typeface="Arial"/>
              </a:rPr>
              <a:t> SI and DI are decremented by 1 for byte and 2 for word.</a:t>
            </a:r>
            <a:endParaRPr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5598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78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850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2" y="134492"/>
            <a:ext cx="1880002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5040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 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3200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3863595" y="733680"/>
            <a:ext cx="3840795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4. String Manipulation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870" name="object 870"/>
          <p:cNvSpPr/>
          <p:nvPr/>
        </p:nvSpPr>
        <p:spPr>
          <a:xfrm>
            <a:off x="4225163" y="1140206"/>
            <a:ext cx="586740" cy="278892"/>
          </a:xfrm>
          <a:custGeom>
            <a:avLst/>
            <a:gdLst/>
            <a:ahLst/>
            <a:cxnLst/>
            <a:rect l="l" t="t" r="r" b="b"/>
            <a:pathLst>
              <a:path w="586740" h="278892">
                <a:moveTo>
                  <a:pt x="0" y="278892"/>
                </a:moveTo>
                <a:lnTo>
                  <a:pt x="0" y="0"/>
                </a:lnTo>
                <a:lnTo>
                  <a:pt x="586740" y="0"/>
                </a:lnTo>
                <a:lnTo>
                  <a:pt x="586740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3151886" y="1163448"/>
            <a:ext cx="5336461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Mnemonics: </a:t>
            </a:r>
            <a:r>
              <a:rPr b="1" spc="10" dirty="0">
                <a:solidFill>
                  <a:srgbClr val="FF0000"/>
                </a:solidFill>
                <a:latin typeface="Arial"/>
                <a:cs typeface="Arial"/>
              </a:rPr>
              <a:t>REP, MOVS, CMPS, SCAS, LODS, STOS</a:t>
            </a:r>
            <a:endParaRPr>
              <a:latin typeface="Arial"/>
              <a:cs typeface="Arial"/>
            </a:endParaRPr>
          </a:p>
        </p:txBody>
      </p:sp>
      <p:sp>
        <p:nvSpPr>
          <p:cNvPr id="871" name="object 871"/>
          <p:cNvSpPr/>
          <p:nvPr/>
        </p:nvSpPr>
        <p:spPr>
          <a:xfrm>
            <a:off x="2069592" y="1941831"/>
            <a:ext cx="3112642" cy="3053207"/>
          </a:xfrm>
          <a:custGeom>
            <a:avLst/>
            <a:gdLst/>
            <a:ahLst/>
            <a:cxnLst/>
            <a:rect l="l" t="t" r="r" b="b"/>
            <a:pathLst>
              <a:path w="3112642" h="3053207">
                <a:moveTo>
                  <a:pt x="0" y="3053207"/>
                </a:moveTo>
                <a:lnTo>
                  <a:pt x="0" y="0"/>
                </a:lnTo>
                <a:lnTo>
                  <a:pt x="3112642" y="0"/>
                </a:lnTo>
                <a:lnTo>
                  <a:pt x="3112642" y="3053207"/>
                </a:lnTo>
                <a:lnTo>
                  <a:pt x="0" y="3053207"/>
                </a:lnTo>
                <a:close/>
              </a:path>
            </a:pathLst>
          </a:custGeom>
          <a:solidFill>
            <a:srgbClr val="99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851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1941830"/>
            <a:ext cx="3112642" cy="252984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2161033" y="1996869"/>
            <a:ext cx="37414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52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194891"/>
            <a:ext cx="3112642" cy="212141"/>
          </a:xfrm>
          <a:prstGeom prst="rect">
            <a:avLst/>
          </a:prstGeom>
        </p:spPr>
      </p:pic>
      <p:pic>
        <p:nvPicPr>
          <p:cNvPr id="853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407031"/>
            <a:ext cx="3112642" cy="216408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2161033" y="2425494"/>
            <a:ext cx="108202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REPZ/ REPE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54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623439"/>
            <a:ext cx="3112642" cy="211836"/>
          </a:xfrm>
          <a:prstGeom prst="rect">
            <a:avLst/>
          </a:prstGeom>
        </p:spPr>
      </p:pic>
      <p:pic>
        <p:nvPicPr>
          <p:cNvPr id="855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835276"/>
            <a:ext cx="3112642" cy="213359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2161033" y="2850690"/>
            <a:ext cx="246349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(Repeat CMPS or SCAS until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56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048636"/>
            <a:ext cx="3112642" cy="213359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2161032" y="3064050"/>
            <a:ext cx="58926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ZF = 0)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57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261994"/>
            <a:ext cx="3112642" cy="262128"/>
          </a:xfrm>
          <a:prstGeom prst="rect">
            <a:avLst/>
          </a:prstGeom>
        </p:spPr>
      </p:pic>
      <p:pic>
        <p:nvPicPr>
          <p:cNvPr id="858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524073"/>
            <a:ext cx="3112642" cy="375209"/>
          </a:xfrm>
          <a:prstGeom prst="rect">
            <a:avLst/>
          </a:prstGeom>
        </p:spPr>
      </p:pic>
      <p:pic>
        <p:nvPicPr>
          <p:cNvPr id="859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899281"/>
            <a:ext cx="3112642" cy="216408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2161033" y="3917744"/>
            <a:ext cx="134427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REPNZ/ REPNE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60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115689"/>
            <a:ext cx="3112642" cy="211836"/>
          </a:xfrm>
          <a:prstGeom prst="rect">
            <a:avLst/>
          </a:prstGeom>
        </p:spPr>
      </p:pic>
      <p:pic>
        <p:nvPicPr>
          <p:cNvPr id="861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327525"/>
            <a:ext cx="3112642" cy="213360"/>
          </a:xfrm>
          <a:prstGeom prst="rect">
            <a:avLst/>
          </a:prstGeom>
        </p:spPr>
      </p:pic>
      <p:sp>
        <p:nvSpPr>
          <p:cNvPr id="12" name="text 1"/>
          <p:cNvSpPr txBox="1"/>
          <p:nvPr/>
        </p:nvSpPr>
        <p:spPr>
          <a:xfrm>
            <a:off x="2161033" y="4342940"/>
            <a:ext cx="246349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(Repeat CMPS or SCAS until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62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540885"/>
            <a:ext cx="3112642" cy="214884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2161032" y="4556300"/>
            <a:ext cx="58926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ZF = 1)</a:t>
            </a:r>
            <a:endParaRPr sz="1400">
              <a:latin typeface="Arial"/>
              <a:cs typeface="Arial"/>
            </a:endParaRPr>
          </a:p>
        </p:txBody>
      </p:sp>
      <p:sp>
        <p:nvSpPr>
          <p:cNvPr id="872" name="object 872"/>
          <p:cNvSpPr/>
          <p:nvPr/>
        </p:nvSpPr>
        <p:spPr>
          <a:xfrm>
            <a:off x="5194428" y="1941831"/>
            <a:ext cx="5017897" cy="3053207"/>
          </a:xfrm>
          <a:custGeom>
            <a:avLst/>
            <a:gdLst/>
            <a:ahLst/>
            <a:cxnLst/>
            <a:rect l="l" t="t" r="r" b="b"/>
            <a:pathLst>
              <a:path w="5017897" h="3053207">
                <a:moveTo>
                  <a:pt x="0" y="3053207"/>
                </a:moveTo>
                <a:lnTo>
                  <a:pt x="0" y="0"/>
                </a:lnTo>
                <a:lnTo>
                  <a:pt x="5017897" y="0"/>
                </a:lnTo>
                <a:lnTo>
                  <a:pt x="5017897" y="3053207"/>
                </a:lnTo>
                <a:lnTo>
                  <a:pt x="0" y="3053207"/>
                </a:lnTo>
                <a:close/>
              </a:path>
            </a:pathLst>
          </a:custGeom>
          <a:solidFill>
            <a:srgbClr val="99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863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1941831"/>
            <a:ext cx="5017897" cy="262127"/>
          </a:xfrm>
          <a:prstGeom prst="rect">
            <a:avLst/>
          </a:prstGeom>
        </p:spPr>
      </p:pic>
      <p:pic>
        <p:nvPicPr>
          <p:cNvPr id="864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2204035"/>
            <a:ext cx="5017897" cy="202997"/>
          </a:xfrm>
          <a:prstGeom prst="rect">
            <a:avLst/>
          </a:prstGeom>
        </p:spPr>
      </p:pic>
      <p:pic>
        <p:nvPicPr>
          <p:cNvPr id="865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2407031"/>
            <a:ext cx="5017897" cy="214884"/>
          </a:xfrm>
          <a:prstGeom prst="rect">
            <a:avLst/>
          </a:prstGeom>
        </p:spPr>
      </p:pic>
      <p:sp>
        <p:nvSpPr>
          <p:cNvPr id="14" name="text 1"/>
          <p:cNvSpPr txBox="1"/>
          <p:nvPr/>
        </p:nvSpPr>
        <p:spPr>
          <a:xfrm>
            <a:off x="5285868" y="2422446"/>
            <a:ext cx="384271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While CX </a:t>
            </a:r>
            <a:r>
              <a:rPr sz="1400" spc="10" dirty="0">
                <a:latin typeface="Arial"/>
                <a:cs typeface="Arial"/>
              </a:rPr>
              <a:t></a:t>
            </a:r>
            <a:r>
              <a:rPr sz="1400" b="1" spc="10" dirty="0">
                <a:latin typeface="Arial"/>
                <a:cs typeface="Arial"/>
              </a:rPr>
              <a:t> 0 and ZF = 1, repeat execution of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66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2621915"/>
            <a:ext cx="5017897" cy="213360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5285867" y="2637330"/>
            <a:ext cx="186525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string instruction and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67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2835276"/>
            <a:ext cx="5017897" cy="213359"/>
          </a:xfrm>
          <a:prstGeom prst="rect">
            <a:avLst/>
          </a:prstGeom>
        </p:spPr>
      </p:pic>
      <p:sp>
        <p:nvSpPr>
          <p:cNvPr id="16" name="text 1"/>
          <p:cNvSpPr txBox="1"/>
          <p:nvPr/>
        </p:nvSpPr>
        <p:spPr>
          <a:xfrm>
            <a:off x="5285867" y="2844594"/>
            <a:ext cx="128881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(CX)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(CX) – 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68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3048634"/>
            <a:ext cx="5017897" cy="262128"/>
          </a:xfrm>
          <a:prstGeom prst="rect">
            <a:avLst/>
          </a:prstGeom>
        </p:spPr>
      </p:pic>
      <p:pic>
        <p:nvPicPr>
          <p:cNvPr id="869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3310763"/>
            <a:ext cx="5017897" cy="263652"/>
          </a:xfrm>
          <a:prstGeom prst="rect">
            <a:avLst/>
          </a:prstGeom>
        </p:spPr>
      </p:pic>
      <p:pic>
        <p:nvPicPr>
          <p:cNvPr id="17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3574365"/>
            <a:ext cx="5017897" cy="326441"/>
          </a:xfrm>
          <a:prstGeom prst="rect">
            <a:avLst/>
          </a:prstGeom>
        </p:spPr>
      </p:pic>
      <p:pic>
        <p:nvPicPr>
          <p:cNvPr id="18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3900805"/>
            <a:ext cx="5017897" cy="214884"/>
          </a:xfrm>
          <a:prstGeom prst="rect">
            <a:avLst/>
          </a:prstGeom>
        </p:spPr>
      </p:pic>
      <p:sp>
        <p:nvSpPr>
          <p:cNvPr id="19" name="text 1"/>
          <p:cNvSpPr txBox="1"/>
          <p:nvPr/>
        </p:nvSpPr>
        <p:spPr>
          <a:xfrm>
            <a:off x="5285868" y="3916220"/>
            <a:ext cx="384271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While CX </a:t>
            </a:r>
            <a:r>
              <a:rPr sz="1400" spc="10" dirty="0">
                <a:latin typeface="Arial"/>
                <a:cs typeface="Arial"/>
              </a:rPr>
              <a:t></a:t>
            </a:r>
            <a:r>
              <a:rPr sz="1400" b="1" spc="10" dirty="0">
                <a:latin typeface="Arial"/>
                <a:cs typeface="Arial"/>
              </a:rPr>
              <a:t> 0 and ZF = 0, repeat execution of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20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4115689"/>
            <a:ext cx="5017897" cy="213360"/>
          </a:xfrm>
          <a:prstGeom prst="rect">
            <a:avLst/>
          </a:prstGeom>
        </p:spPr>
      </p:pic>
      <p:sp>
        <p:nvSpPr>
          <p:cNvPr id="21" name="text 1"/>
          <p:cNvSpPr txBox="1"/>
          <p:nvPr/>
        </p:nvSpPr>
        <p:spPr>
          <a:xfrm>
            <a:off x="5285867" y="4131104"/>
            <a:ext cx="186525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string instruction and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73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28" y="4329049"/>
            <a:ext cx="5017897" cy="213360"/>
          </a:xfrm>
          <a:prstGeom prst="rect">
            <a:avLst/>
          </a:prstGeom>
        </p:spPr>
      </p:pic>
      <p:sp>
        <p:nvSpPr>
          <p:cNvPr id="22" name="text 1"/>
          <p:cNvSpPr txBox="1"/>
          <p:nvPr/>
        </p:nvSpPr>
        <p:spPr>
          <a:xfrm>
            <a:off x="5285867" y="4338368"/>
            <a:ext cx="124874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(CX)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(CX) - 1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873"/>
          <p:cNvSpPr/>
          <p:nvPr/>
        </p:nvSpPr>
        <p:spPr>
          <a:xfrm>
            <a:off x="2057400" y="19296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2057400" y="19296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2069592" y="1929637"/>
            <a:ext cx="3112642" cy="12192"/>
          </a:xfrm>
          <a:custGeom>
            <a:avLst/>
            <a:gdLst/>
            <a:ahLst/>
            <a:cxnLst/>
            <a:rect l="l" t="t" r="r" b="b"/>
            <a:pathLst>
              <a:path w="3112642" h="12192">
                <a:moveTo>
                  <a:pt x="0" y="12193"/>
                </a:moveTo>
                <a:lnTo>
                  <a:pt x="0" y="0"/>
                </a:lnTo>
                <a:lnTo>
                  <a:pt x="3112642" y="0"/>
                </a:lnTo>
                <a:lnTo>
                  <a:pt x="311264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5182234" y="19296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5194428" y="1929637"/>
            <a:ext cx="5017897" cy="12192"/>
          </a:xfrm>
          <a:custGeom>
            <a:avLst/>
            <a:gdLst/>
            <a:ahLst/>
            <a:cxnLst/>
            <a:rect l="l" t="t" r="r" b="b"/>
            <a:pathLst>
              <a:path w="5017897" h="12192">
                <a:moveTo>
                  <a:pt x="0" y="12193"/>
                </a:moveTo>
                <a:lnTo>
                  <a:pt x="0" y="0"/>
                </a:lnTo>
                <a:lnTo>
                  <a:pt x="5017897" y="0"/>
                </a:lnTo>
                <a:lnTo>
                  <a:pt x="5017897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10212324" y="19296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10212324" y="19296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2057400" y="1941831"/>
            <a:ext cx="12192" cy="3053207"/>
          </a:xfrm>
          <a:custGeom>
            <a:avLst/>
            <a:gdLst/>
            <a:ahLst/>
            <a:cxnLst/>
            <a:rect l="l" t="t" r="r" b="b"/>
            <a:pathLst>
              <a:path w="12192" h="3053207">
                <a:moveTo>
                  <a:pt x="0" y="3053207"/>
                </a:moveTo>
                <a:lnTo>
                  <a:pt x="0" y="0"/>
                </a:lnTo>
                <a:lnTo>
                  <a:pt x="12192" y="0"/>
                </a:lnTo>
                <a:lnTo>
                  <a:pt x="12192" y="3053207"/>
                </a:lnTo>
                <a:lnTo>
                  <a:pt x="0" y="30532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2057400" y="4995037"/>
            <a:ext cx="3124834" cy="38100"/>
          </a:xfrm>
          <a:custGeom>
            <a:avLst/>
            <a:gdLst/>
            <a:ahLst/>
            <a:cxnLst/>
            <a:rect l="l" t="t" r="r" b="b"/>
            <a:pathLst>
              <a:path w="3124834" h="38100">
                <a:moveTo>
                  <a:pt x="0" y="38100"/>
                </a:moveTo>
                <a:lnTo>
                  <a:pt x="0" y="0"/>
                </a:lnTo>
                <a:lnTo>
                  <a:pt x="3124834" y="0"/>
                </a:lnTo>
                <a:lnTo>
                  <a:pt x="3124834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5182234" y="1941831"/>
            <a:ext cx="12192" cy="3053207"/>
          </a:xfrm>
          <a:custGeom>
            <a:avLst/>
            <a:gdLst/>
            <a:ahLst/>
            <a:cxnLst/>
            <a:rect l="l" t="t" r="r" b="b"/>
            <a:pathLst>
              <a:path w="12192" h="3053207">
                <a:moveTo>
                  <a:pt x="0" y="3053207"/>
                </a:moveTo>
                <a:lnTo>
                  <a:pt x="0" y="0"/>
                </a:lnTo>
                <a:lnTo>
                  <a:pt x="12192" y="0"/>
                </a:lnTo>
                <a:lnTo>
                  <a:pt x="12192" y="3053207"/>
                </a:lnTo>
                <a:lnTo>
                  <a:pt x="0" y="30532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5182234" y="499503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38100"/>
                </a:moveTo>
                <a:lnTo>
                  <a:pt x="0" y="0"/>
                </a:lnTo>
                <a:lnTo>
                  <a:pt x="38100" y="0"/>
                </a:lnTo>
                <a:lnTo>
                  <a:pt x="3810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5220335" y="4995037"/>
            <a:ext cx="4991989" cy="38100"/>
          </a:xfrm>
          <a:custGeom>
            <a:avLst/>
            <a:gdLst/>
            <a:ahLst/>
            <a:cxnLst/>
            <a:rect l="l" t="t" r="r" b="b"/>
            <a:pathLst>
              <a:path w="4991989" h="38100">
                <a:moveTo>
                  <a:pt x="0" y="38100"/>
                </a:moveTo>
                <a:lnTo>
                  <a:pt x="0" y="0"/>
                </a:lnTo>
                <a:lnTo>
                  <a:pt x="4991990" y="0"/>
                </a:lnTo>
                <a:lnTo>
                  <a:pt x="499199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10212324" y="1941831"/>
            <a:ext cx="12192" cy="3053207"/>
          </a:xfrm>
          <a:custGeom>
            <a:avLst/>
            <a:gdLst/>
            <a:ahLst/>
            <a:cxnLst/>
            <a:rect l="l" t="t" r="r" b="b"/>
            <a:pathLst>
              <a:path w="12192" h="3053207">
                <a:moveTo>
                  <a:pt x="0" y="3053207"/>
                </a:moveTo>
                <a:lnTo>
                  <a:pt x="0" y="0"/>
                </a:lnTo>
                <a:lnTo>
                  <a:pt x="12192" y="0"/>
                </a:lnTo>
                <a:lnTo>
                  <a:pt x="12192" y="3053207"/>
                </a:lnTo>
                <a:lnTo>
                  <a:pt x="0" y="30532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10212324" y="4995037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5451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855</Words>
  <Application>Microsoft Office PowerPoint</Application>
  <PresentationFormat>Widescreen</PresentationFormat>
  <Paragraphs>123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Bernard MT Condensed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Abdullah</dc:creator>
  <cp:lastModifiedBy>Abdullah</cp:lastModifiedBy>
  <cp:revision>2</cp:revision>
  <dcterms:created xsi:type="dcterms:W3CDTF">2018-11-11T06:08:53Z</dcterms:created>
  <dcterms:modified xsi:type="dcterms:W3CDTF">2018-11-11T06:17:33Z</dcterms:modified>
</cp:coreProperties>
</file>